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78" r:id="rId15"/>
    <p:sldId id="269" r:id="rId16"/>
    <p:sldId id="270" r:id="rId17"/>
    <p:sldId id="271" r:id="rId18"/>
    <p:sldId id="272" r:id="rId19"/>
    <p:sldId id="273" r:id="rId20"/>
    <p:sldId id="274" r:id="rId21"/>
    <p:sldId id="275" r:id="rId22"/>
    <p:sldId id="276"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94737" autoAdjust="0"/>
  </p:normalViewPr>
  <p:slideViewPr>
    <p:cSldViewPr snapToGrid="0">
      <p:cViewPr varScale="1">
        <p:scale>
          <a:sx n="64" d="100"/>
          <a:sy n="64" d="100"/>
        </p:scale>
        <p:origin x="102" y="3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50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68E2B8-2DBC-441E-9986-9C86C16B547C}" type="datetimeFigureOut">
              <a:rPr lang="en-US" smtClean="0"/>
              <a:t>3/23/2014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A0DD35-6730-47C0-8B6C-E0EEF05A790E}" type="slidenum">
              <a:rPr lang="en-US" smtClean="0"/>
              <a:t>‹#›</a:t>
            </a:fld>
            <a:endParaRPr lang="en-US"/>
          </a:p>
        </p:txBody>
      </p:sp>
    </p:spTree>
    <p:extLst>
      <p:ext uri="{BB962C8B-B14F-4D97-AF65-F5344CB8AC3E}">
        <p14:creationId xmlns:p14="http://schemas.microsoft.com/office/powerpoint/2010/main" val="1530869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A0DD35-6730-47C0-8B6C-E0EEF05A790E}" type="slidenum">
              <a:rPr lang="en-US" smtClean="0"/>
              <a:t>1</a:t>
            </a:fld>
            <a:endParaRPr lang="en-US"/>
          </a:p>
        </p:txBody>
      </p:sp>
    </p:spTree>
    <p:extLst>
      <p:ext uri="{BB962C8B-B14F-4D97-AF65-F5344CB8AC3E}">
        <p14:creationId xmlns:p14="http://schemas.microsoft.com/office/powerpoint/2010/main" val="1507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A0DD35-6730-47C0-8B6C-E0EEF05A790E}" type="slidenum">
              <a:rPr lang="en-US" smtClean="0"/>
              <a:t>8</a:t>
            </a:fld>
            <a:endParaRPr lang="en-US"/>
          </a:p>
        </p:txBody>
      </p:sp>
    </p:spTree>
    <p:extLst>
      <p:ext uri="{BB962C8B-B14F-4D97-AF65-F5344CB8AC3E}">
        <p14:creationId xmlns:p14="http://schemas.microsoft.com/office/powerpoint/2010/main" val="3189194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THROMBOTIC- strokes caused by a thrombus blood clot that develops in the arteries supplying blood to the brain</a:t>
            </a:r>
          </a:p>
          <a:p>
            <a:r>
              <a:rPr lang="en-US" dirty="0" smtClean="0"/>
              <a:t>-typically seen in the geriatric population</a:t>
            </a:r>
          </a:p>
          <a:p>
            <a:r>
              <a:rPr lang="en-US" dirty="0" smtClean="0"/>
              <a:t>-especially those with high-cholesterol levels and atherosclerosis</a:t>
            </a:r>
          </a:p>
          <a:p>
            <a:endParaRPr lang="en-US" dirty="0" smtClean="0"/>
          </a:p>
          <a:p>
            <a:r>
              <a:rPr lang="en-US" dirty="0" smtClean="0"/>
              <a:t>HEMORRHAGIC- accounts for about 13% of stroke victims</a:t>
            </a:r>
          </a:p>
          <a:p>
            <a:r>
              <a:rPr lang="en-US" dirty="0" smtClean="0"/>
              <a:t>-results from a weakened vessel that ruptures and bleeds into the surrounding brain</a:t>
            </a:r>
          </a:p>
        </p:txBody>
      </p:sp>
      <p:sp>
        <p:nvSpPr>
          <p:cNvPr id="4" name="Slide Number Placeholder 3"/>
          <p:cNvSpPr>
            <a:spLocks noGrp="1"/>
          </p:cNvSpPr>
          <p:nvPr>
            <p:ph type="sldNum" sz="quarter" idx="10"/>
          </p:nvPr>
        </p:nvSpPr>
        <p:spPr/>
        <p:txBody>
          <a:bodyPr/>
          <a:lstStyle/>
          <a:p>
            <a:fld id="{BBA0DD35-6730-47C0-8B6C-E0EEF05A790E}" type="slidenum">
              <a:rPr lang="en-US" smtClean="0"/>
              <a:t>9</a:t>
            </a:fld>
            <a:endParaRPr lang="en-US"/>
          </a:p>
        </p:txBody>
      </p:sp>
    </p:spTree>
    <p:extLst>
      <p:ext uri="{BB962C8B-B14F-4D97-AF65-F5344CB8AC3E}">
        <p14:creationId xmlns:p14="http://schemas.microsoft.com/office/powerpoint/2010/main" val="2550820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 BP- could be very dangerous</a:t>
            </a:r>
            <a:r>
              <a:rPr lang="en-US" baseline="0" dirty="0" smtClean="0"/>
              <a:t> when not controlled</a:t>
            </a:r>
          </a:p>
          <a:p>
            <a:endParaRPr lang="en-US" baseline="0" dirty="0" smtClean="0"/>
          </a:p>
          <a:p>
            <a:r>
              <a:rPr lang="en-US" baseline="0" dirty="0" smtClean="0"/>
              <a:t>Smoke- when you smoke it hardens your arteries</a:t>
            </a:r>
          </a:p>
          <a:p>
            <a:r>
              <a:rPr lang="en-US" baseline="0" dirty="0" smtClean="0"/>
              <a:t>-stops good blood flow</a:t>
            </a:r>
          </a:p>
          <a:p>
            <a:r>
              <a:rPr lang="en-US" baseline="0" dirty="0" smtClean="0"/>
              <a:t>-chronic smokers are at high risk</a:t>
            </a:r>
          </a:p>
          <a:p>
            <a:endParaRPr lang="en-US" dirty="0"/>
          </a:p>
        </p:txBody>
      </p:sp>
      <p:sp>
        <p:nvSpPr>
          <p:cNvPr id="4" name="Slide Number Placeholder 3"/>
          <p:cNvSpPr>
            <a:spLocks noGrp="1"/>
          </p:cNvSpPr>
          <p:nvPr>
            <p:ph type="sldNum" sz="quarter" idx="10"/>
          </p:nvPr>
        </p:nvSpPr>
        <p:spPr/>
        <p:txBody>
          <a:bodyPr/>
          <a:lstStyle/>
          <a:p>
            <a:fld id="{BBA0DD35-6730-47C0-8B6C-E0EEF05A790E}" type="slidenum">
              <a:rPr lang="en-US" smtClean="0"/>
              <a:t>10</a:t>
            </a:fld>
            <a:endParaRPr lang="en-US"/>
          </a:p>
        </p:txBody>
      </p:sp>
    </p:spTree>
    <p:extLst>
      <p:ext uri="{BB962C8B-B14F-4D97-AF65-F5344CB8AC3E}">
        <p14:creationId xmlns:p14="http://schemas.microsoft.com/office/powerpoint/2010/main" val="4150238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 may not</a:t>
            </a:r>
            <a:r>
              <a:rPr lang="en-US" baseline="0" dirty="0" smtClean="0"/>
              <a:t> ever get back to normal</a:t>
            </a:r>
          </a:p>
          <a:p>
            <a:r>
              <a:rPr lang="en-US" baseline="0" dirty="0" smtClean="0"/>
              <a:t>-Her activity tolerance is not high</a:t>
            </a:r>
          </a:p>
          <a:p>
            <a:r>
              <a:rPr lang="en-US" baseline="0" dirty="0" smtClean="0"/>
              <a:t>-able to stand for short periods of time</a:t>
            </a:r>
          </a:p>
          <a:p>
            <a:endParaRPr lang="en-US" dirty="0" smtClean="0"/>
          </a:p>
          <a:p>
            <a:r>
              <a:rPr lang="en-US" dirty="0" smtClean="0"/>
              <a:t>-</a:t>
            </a:r>
            <a:r>
              <a:rPr lang="en-US" dirty="0" err="1" smtClean="0"/>
              <a:t>Stregthening</a:t>
            </a:r>
            <a:r>
              <a:rPr lang="en-US" baseline="0" dirty="0" smtClean="0"/>
              <a:t> exercises- knee extension, leg abduction, pulley extension</a:t>
            </a:r>
          </a:p>
          <a:p>
            <a:endParaRPr lang="en-US" baseline="0" dirty="0" smtClean="0"/>
          </a:p>
          <a:p>
            <a:r>
              <a:rPr lang="en-US" baseline="0" dirty="0" smtClean="0"/>
              <a:t>GATE TECHNIQUE- Antalgic gate- walking with pain, shuffling gate</a:t>
            </a:r>
            <a:endParaRPr lang="en-US" dirty="0"/>
          </a:p>
        </p:txBody>
      </p:sp>
      <p:sp>
        <p:nvSpPr>
          <p:cNvPr id="4" name="Slide Number Placeholder 3"/>
          <p:cNvSpPr>
            <a:spLocks noGrp="1"/>
          </p:cNvSpPr>
          <p:nvPr>
            <p:ph type="sldNum" sz="quarter" idx="10"/>
          </p:nvPr>
        </p:nvSpPr>
        <p:spPr/>
        <p:txBody>
          <a:bodyPr/>
          <a:lstStyle/>
          <a:p>
            <a:fld id="{BBA0DD35-6730-47C0-8B6C-E0EEF05A790E}" type="slidenum">
              <a:rPr lang="en-US" smtClean="0"/>
              <a:t>11</a:t>
            </a:fld>
            <a:endParaRPr lang="en-US"/>
          </a:p>
        </p:txBody>
      </p:sp>
    </p:spTree>
    <p:extLst>
      <p:ext uri="{BB962C8B-B14F-4D97-AF65-F5344CB8AC3E}">
        <p14:creationId xmlns:p14="http://schemas.microsoft.com/office/powerpoint/2010/main" val="3938815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Pneu</a:t>
            </a:r>
            <a:r>
              <a:rPr lang="en-US" dirty="0" smtClean="0"/>
              <a:t> weight- unweighing</a:t>
            </a:r>
            <a:r>
              <a:rPr lang="en-US" baseline="0" dirty="0" smtClean="0"/>
              <a:t> machine that</a:t>
            </a:r>
            <a:r>
              <a:rPr lang="en-US" dirty="0" smtClean="0"/>
              <a:t> enables</a:t>
            </a:r>
            <a:r>
              <a:rPr lang="en-US" baseline="0" dirty="0" smtClean="0"/>
              <a:t> you to take a large amount of weight off of the patient which decreases pressure off of the spine and makes it easier for proper gate to take place without having to hold up the patient</a:t>
            </a:r>
            <a:endParaRPr lang="en-US" dirty="0"/>
          </a:p>
        </p:txBody>
      </p:sp>
      <p:sp>
        <p:nvSpPr>
          <p:cNvPr id="4" name="Slide Number Placeholder 3"/>
          <p:cNvSpPr>
            <a:spLocks noGrp="1"/>
          </p:cNvSpPr>
          <p:nvPr>
            <p:ph type="sldNum" sz="quarter" idx="10"/>
          </p:nvPr>
        </p:nvSpPr>
        <p:spPr/>
        <p:txBody>
          <a:bodyPr/>
          <a:lstStyle/>
          <a:p>
            <a:fld id="{BBA0DD35-6730-47C0-8B6C-E0EEF05A790E}" type="slidenum">
              <a:rPr lang="en-US" smtClean="0"/>
              <a:t>12</a:t>
            </a:fld>
            <a:endParaRPr lang="en-US"/>
          </a:p>
        </p:txBody>
      </p:sp>
    </p:spTree>
    <p:extLst>
      <p:ext uri="{BB962C8B-B14F-4D97-AF65-F5344CB8AC3E}">
        <p14:creationId xmlns:p14="http://schemas.microsoft.com/office/powerpoint/2010/main" val="5139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Regular walker</a:t>
            </a:r>
          </a:p>
          <a:p>
            <a:r>
              <a:rPr lang="en-US" baseline="0" dirty="0" smtClean="0"/>
              <a:t>Hemi walker</a:t>
            </a:r>
          </a:p>
          <a:p>
            <a:r>
              <a:rPr lang="en-US" baseline="0" dirty="0" smtClean="0"/>
              <a:t>Quad Cane-</a:t>
            </a:r>
          </a:p>
        </p:txBody>
      </p:sp>
      <p:sp>
        <p:nvSpPr>
          <p:cNvPr id="4" name="Slide Number Placeholder 3"/>
          <p:cNvSpPr>
            <a:spLocks noGrp="1"/>
          </p:cNvSpPr>
          <p:nvPr>
            <p:ph type="sldNum" sz="quarter" idx="10"/>
          </p:nvPr>
        </p:nvSpPr>
        <p:spPr/>
        <p:txBody>
          <a:bodyPr/>
          <a:lstStyle/>
          <a:p>
            <a:fld id="{BBA0DD35-6730-47C0-8B6C-E0EEF05A790E}" type="slidenum">
              <a:rPr lang="en-US" smtClean="0"/>
              <a:t>13</a:t>
            </a:fld>
            <a:endParaRPr lang="en-US"/>
          </a:p>
        </p:txBody>
      </p:sp>
    </p:spTree>
    <p:extLst>
      <p:ext uri="{BB962C8B-B14F-4D97-AF65-F5344CB8AC3E}">
        <p14:creationId xmlns:p14="http://schemas.microsoft.com/office/powerpoint/2010/main" val="2065953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9704F23-F471-4CD0-BE13-600B5C120D9F}" type="datetimeFigureOut">
              <a:rPr lang="en-US" smtClean="0"/>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2C1DC-FA74-4752-89E9-5F98B458E7EF}" type="slidenum">
              <a:rPr lang="en-US" smtClean="0"/>
              <a:t>‹#›</a:t>
            </a:fld>
            <a:endParaRPr lang="en-US"/>
          </a:p>
        </p:txBody>
      </p:sp>
    </p:spTree>
    <p:extLst>
      <p:ext uri="{BB962C8B-B14F-4D97-AF65-F5344CB8AC3E}">
        <p14:creationId xmlns:p14="http://schemas.microsoft.com/office/powerpoint/2010/main" val="2689523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704F23-F471-4CD0-BE13-600B5C120D9F}" type="datetimeFigureOut">
              <a:rPr lang="en-US" smtClean="0"/>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2C1DC-FA74-4752-89E9-5F98B458E7EF}" type="slidenum">
              <a:rPr lang="en-US" smtClean="0"/>
              <a:t>‹#›</a:t>
            </a:fld>
            <a:endParaRPr lang="en-US"/>
          </a:p>
        </p:txBody>
      </p:sp>
    </p:spTree>
    <p:extLst>
      <p:ext uri="{BB962C8B-B14F-4D97-AF65-F5344CB8AC3E}">
        <p14:creationId xmlns:p14="http://schemas.microsoft.com/office/powerpoint/2010/main" val="1166967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704F23-F471-4CD0-BE13-600B5C120D9F}" type="datetimeFigureOut">
              <a:rPr lang="en-US" smtClean="0"/>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2C1DC-FA74-4752-89E9-5F98B458E7E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78492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704F23-F471-4CD0-BE13-600B5C120D9F}" type="datetimeFigureOut">
              <a:rPr lang="en-US" smtClean="0"/>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2C1DC-FA74-4752-89E9-5F98B458E7EF}" type="slidenum">
              <a:rPr lang="en-US" smtClean="0"/>
              <a:t>‹#›</a:t>
            </a:fld>
            <a:endParaRPr lang="en-US"/>
          </a:p>
        </p:txBody>
      </p:sp>
    </p:spTree>
    <p:extLst>
      <p:ext uri="{BB962C8B-B14F-4D97-AF65-F5344CB8AC3E}">
        <p14:creationId xmlns:p14="http://schemas.microsoft.com/office/powerpoint/2010/main" val="4235234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704F23-F471-4CD0-BE13-600B5C120D9F}" type="datetimeFigureOut">
              <a:rPr lang="en-US" smtClean="0"/>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2C1DC-FA74-4752-89E9-5F98B458E7E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89557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704F23-F471-4CD0-BE13-600B5C120D9F}" type="datetimeFigureOut">
              <a:rPr lang="en-US" smtClean="0"/>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2C1DC-FA74-4752-89E9-5F98B458E7EF}" type="slidenum">
              <a:rPr lang="en-US" smtClean="0"/>
              <a:t>‹#›</a:t>
            </a:fld>
            <a:endParaRPr lang="en-US"/>
          </a:p>
        </p:txBody>
      </p:sp>
    </p:spTree>
    <p:extLst>
      <p:ext uri="{BB962C8B-B14F-4D97-AF65-F5344CB8AC3E}">
        <p14:creationId xmlns:p14="http://schemas.microsoft.com/office/powerpoint/2010/main" val="3102439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704F23-F471-4CD0-BE13-600B5C120D9F}" type="datetimeFigureOut">
              <a:rPr lang="en-US" smtClean="0"/>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2C1DC-FA74-4752-89E9-5F98B458E7EF}" type="slidenum">
              <a:rPr lang="en-US" smtClean="0"/>
              <a:t>‹#›</a:t>
            </a:fld>
            <a:endParaRPr lang="en-US"/>
          </a:p>
        </p:txBody>
      </p:sp>
    </p:spTree>
    <p:extLst>
      <p:ext uri="{BB962C8B-B14F-4D97-AF65-F5344CB8AC3E}">
        <p14:creationId xmlns:p14="http://schemas.microsoft.com/office/powerpoint/2010/main" val="2334454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704F23-F471-4CD0-BE13-600B5C120D9F}" type="datetimeFigureOut">
              <a:rPr lang="en-US" smtClean="0"/>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2C1DC-FA74-4752-89E9-5F98B458E7EF}" type="slidenum">
              <a:rPr lang="en-US" smtClean="0"/>
              <a:t>‹#›</a:t>
            </a:fld>
            <a:endParaRPr lang="en-US"/>
          </a:p>
        </p:txBody>
      </p:sp>
    </p:spTree>
    <p:extLst>
      <p:ext uri="{BB962C8B-B14F-4D97-AF65-F5344CB8AC3E}">
        <p14:creationId xmlns:p14="http://schemas.microsoft.com/office/powerpoint/2010/main" val="1047148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704F23-F471-4CD0-BE13-600B5C120D9F}" type="datetimeFigureOut">
              <a:rPr lang="en-US" smtClean="0"/>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2C1DC-FA74-4752-89E9-5F98B458E7EF}" type="slidenum">
              <a:rPr lang="en-US" smtClean="0"/>
              <a:t>‹#›</a:t>
            </a:fld>
            <a:endParaRPr lang="en-US"/>
          </a:p>
        </p:txBody>
      </p:sp>
    </p:spTree>
    <p:extLst>
      <p:ext uri="{BB962C8B-B14F-4D97-AF65-F5344CB8AC3E}">
        <p14:creationId xmlns:p14="http://schemas.microsoft.com/office/powerpoint/2010/main" val="2437348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704F23-F471-4CD0-BE13-600B5C120D9F}" type="datetimeFigureOut">
              <a:rPr lang="en-US" smtClean="0"/>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B2C1DC-FA74-4752-89E9-5F98B458E7EF}" type="slidenum">
              <a:rPr lang="en-US" smtClean="0"/>
              <a:t>‹#›</a:t>
            </a:fld>
            <a:endParaRPr lang="en-US"/>
          </a:p>
        </p:txBody>
      </p:sp>
    </p:spTree>
    <p:extLst>
      <p:ext uri="{BB962C8B-B14F-4D97-AF65-F5344CB8AC3E}">
        <p14:creationId xmlns:p14="http://schemas.microsoft.com/office/powerpoint/2010/main" val="619723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9704F23-F471-4CD0-BE13-600B5C120D9F}" type="datetimeFigureOut">
              <a:rPr lang="en-US" smtClean="0"/>
              <a:t>3/23/2014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2C1DC-FA74-4752-89E9-5F98B458E7EF}" type="slidenum">
              <a:rPr lang="en-US" smtClean="0"/>
              <a:t>‹#›</a:t>
            </a:fld>
            <a:endParaRPr lang="en-US"/>
          </a:p>
        </p:txBody>
      </p:sp>
    </p:spTree>
    <p:extLst>
      <p:ext uri="{BB962C8B-B14F-4D97-AF65-F5344CB8AC3E}">
        <p14:creationId xmlns:p14="http://schemas.microsoft.com/office/powerpoint/2010/main" val="1376068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9704F23-F471-4CD0-BE13-600B5C120D9F}" type="datetimeFigureOut">
              <a:rPr lang="en-US" smtClean="0"/>
              <a:t>3/23/2014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B2C1DC-FA74-4752-89E9-5F98B458E7EF}" type="slidenum">
              <a:rPr lang="en-US" smtClean="0"/>
              <a:t>‹#›</a:t>
            </a:fld>
            <a:endParaRPr lang="en-US"/>
          </a:p>
        </p:txBody>
      </p:sp>
    </p:spTree>
    <p:extLst>
      <p:ext uri="{BB962C8B-B14F-4D97-AF65-F5344CB8AC3E}">
        <p14:creationId xmlns:p14="http://schemas.microsoft.com/office/powerpoint/2010/main" val="2554533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704F23-F471-4CD0-BE13-600B5C120D9F}" type="datetimeFigureOut">
              <a:rPr lang="en-US" smtClean="0"/>
              <a:t>3/23/2014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B2C1DC-FA74-4752-89E9-5F98B458E7EF}" type="slidenum">
              <a:rPr lang="en-US" smtClean="0"/>
              <a:t>‹#›</a:t>
            </a:fld>
            <a:endParaRPr lang="en-US"/>
          </a:p>
        </p:txBody>
      </p:sp>
    </p:spTree>
    <p:extLst>
      <p:ext uri="{BB962C8B-B14F-4D97-AF65-F5344CB8AC3E}">
        <p14:creationId xmlns:p14="http://schemas.microsoft.com/office/powerpoint/2010/main" val="2557832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704F23-F471-4CD0-BE13-600B5C120D9F}" type="datetimeFigureOut">
              <a:rPr lang="en-US" smtClean="0"/>
              <a:t>3/23/2014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B2C1DC-FA74-4752-89E9-5F98B458E7EF}" type="slidenum">
              <a:rPr lang="en-US" smtClean="0"/>
              <a:t>‹#›</a:t>
            </a:fld>
            <a:endParaRPr lang="en-US"/>
          </a:p>
        </p:txBody>
      </p:sp>
    </p:spTree>
    <p:extLst>
      <p:ext uri="{BB962C8B-B14F-4D97-AF65-F5344CB8AC3E}">
        <p14:creationId xmlns:p14="http://schemas.microsoft.com/office/powerpoint/2010/main" val="3451431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704F23-F471-4CD0-BE13-600B5C120D9F}" type="datetimeFigureOut">
              <a:rPr lang="en-US" smtClean="0"/>
              <a:t>3/23/2014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2C1DC-FA74-4752-89E9-5F98B458E7EF}" type="slidenum">
              <a:rPr lang="en-US" smtClean="0"/>
              <a:t>‹#›</a:t>
            </a:fld>
            <a:endParaRPr lang="en-US"/>
          </a:p>
        </p:txBody>
      </p:sp>
    </p:spTree>
    <p:extLst>
      <p:ext uri="{BB962C8B-B14F-4D97-AF65-F5344CB8AC3E}">
        <p14:creationId xmlns:p14="http://schemas.microsoft.com/office/powerpoint/2010/main" val="1604123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704F23-F471-4CD0-BE13-600B5C120D9F}" type="datetimeFigureOut">
              <a:rPr lang="en-US" smtClean="0"/>
              <a:t>3/23/2014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B2C1DC-FA74-4752-89E9-5F98B458E7EF}" type="slidenum">
              <a:rPr lang="en-US" smtClean="0"/>
              <a:t>‹#›</a:t>
            </a:fld>
            <a:endParaRPr lang="en-US"/>
          </a:p>
        </p:txBody>
      </p:sp>
    </p:spTree>
    <p:extLst>
      <p:ext uri="{BB962C8B-B14F-4D97-AF65-F5344CB8AC3E}">
        <p14:creationId xmlns:p14="http://schemas.microsoft.com/office/powerpoint/2010/main" val="2671473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9704F23-F471-4CD0-BE13-600B5C120D9F}" type="datetimeFigureOut">
              <a:rPr lang="en-US" smtClean="0"/>
              <a:t>3/23/2014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AB2C1DC-FA74-4752-89E9-5F98B458E7EF}" type="slidenum">
              <a:rPr lang="en-US" smtClean="0"/>
              <a:t>‹#›</a:t>
            </a:fld>
            <a:endParaRPr lang="en-US"/>
          </a:p>
        </p:txBody>
      </p:sp>
    </p:spTree>
    <p:extLst>
      <p:ext uri="{BB962C8B-B14F-4D97-AF65-F5344CB8AC3E}">
        <p14:creationId xmlns:p14="http://schemas.microsoft.com/office/powerpoint/2010/main" val="1249160258"/>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7.gi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3242" y="3825658"/>
            <a:ext cx="5283877" cy="719328"/>
          </a:xfrm>
        </p:spPr>
        <p:txBody>
          <a:bodyPr/>
          <a:lstStyle/>
          <a:p>
            <a:pPr algn="ct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smtClean="0"/>
              <a:t/>
            </a:r>
            <a:br>
              <a:rPr lang="en-US" sz="2400" dirty="0" smtClean="0"/>
            </a:br>
            <a:r>
              <a:rPr lang="en-US" sz="2800" dirty="0" smtClean="0"/>
              <a:t/>
            </a:r>
            <a:br>
              <a:rPr lang="en-US" sz="2800" dirty="0" smtClean="0"/>
            </a:br>
            <a:r>
              <a:rPr lang="en-US" sz="2800" dirty="0" smtClean="0"/>
              <a:t>Emmanuel </a:t>
            </a:r>
            <a:r>
              <a:rPr lang="en-US" sz="2800" dirty="0" err="1" smtClean="0"/>
              <a:t>Fasanya</a:t>
            </a:r>
            <a:r>
              <a:rPr lang="en-US" sz="2800" dirty="0" smtClean="0"/>
              <a:t/>
            </a:r>
            <a:br>
              <a:rPr lang="en-US" sz="2800" dirty="0" smtClean="0"/>
            </a:br>
            <a:r>
              <a:rPr lang="en-US" sz="2800" dirty="0" smtClean="0"/>
              <a:t>University of North Texas</a:t>
            </a:r>
            <a:r>
              <a:rPr lang="en-US" sz="2800" dirty="0"/>
              <a:t/>
            </a:r>
            <a:br>
              <a:rPr lang="en-US" sz="2800" dirty="0"/>
            </a:br>
            <a:r>
              <a:rPr lang="en-US" sz="2800" dirty="0" smtClean="0"/>
              <a:t>Graduating Class of December 2013</a:t>
            </a:r>
            <a:br>
              <a:rPr lang="en-US" sz="2800" dirty="0" smtClean="0"/>
            </a:br>
            <a:r>
              <a:rPr lang="en-US" sz="2800" dirty="0"/>
              <a:t/>
            </a:r>
            <a:br>
              <a:rPr lang="en-US" sz="2800" dirty="0"/>
            </a:b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17" y="3624490"/>
            <a:ext cx="3991525" cy="78490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2624" y="297520"/>
            <a:ext cx="8057559" cy="1202529"/>
          </a:xfrm>
          <a:prstGeom prst="rect">
            <a:avLst/>
          </a:prstGeom>
        </p:spPr>
      </p:pic>
      <p:sp>
        <p:nvSpPr>
          <p:cNvPr id="8" name="AutoShape 2" descr="data:image/jpeg;base64,/9j/4AAQSkZJRgABAQAAAQABAAD/2wCEAAkGBxMTEhUUExMWFBUWGRwYFhcVGBgcHBwdHBgaHBshHBgZHyggHSAlHB8XITEhJSksMS4uIB8zOjMsNygtLisBCgoKDg0OGxAQGzUkICQsNTQvMiw0LC8wLzcsLCw0NCwyNTQsLDQsLDQsLDQsLCwsLCwsLDQsLCwsLCwsLCwsLP/AABEIAKYBMAMBIgACEQEDEQH/xAAcAAEAAwEAAwEAAAAAAAAAAAAABQYHBAIDCAH/xABWEAACAQMCAwUCBwcODAYDAAABAgMABBESIQUGMRMiQVFhFDIHI0JSYnGBMzRDVJGhsRUWU2Nyc3STlLLR0tPwJHWCg5KVorO0wcThNVVkw9TxF0Sj/8QAGQEBAAMBAQAAAAAAAAAAAAAAAAIDBAUB/8QAMREAAgIBAwIEBQMDBQAAAAAAAQIAAxESITEEURMiQfAUYZGx0YGh8TJCcSMzNMHh/9oADAMBAAIRAxEAPwDcaUrii4rE1w9sHBmjRZGXyVywH83p4ZXzFInbSlKRFKUpEUpmlIilKUiKwnni/ivbiWeWMTwxMbazjZpFVihBuJT2bKxGrQi4bB/ya2LmaC4ktZktGRJ3UqjSFgq52LZVWOQMkbdcVkHFOV76xtoDcQcNkhh7OD4t73Xh5cE4DImos5Ynbcn6qi4Yjy8yu0OVITmViO0ss96xjQeLQyXIkX6SF5mXUOo1KRtvWvcgc1sxWzupA82nVbz9FuYh479JV6Oh3BBO+5rKOJxBJpUUYVZHVR6ByBufSvbY3Qx2cjMqag6SJ78Mg92WP1GwZflDbqARkrvIOGnPo6plbDnafQfF+IpbwSzyHCRIzt9SjO3qelfPF7bxORLdW0c91PmeYyPcDR2p1RxqI5EACxaDuCctjwrQLm4n4xaHh8ksVvdIUkm7pZLiEHKSQ4IzGzBSfmkaSBVf5mtJoprqG59nlcW8VwssUIjbL3KxnfJPTV+WtFudOVM29Rq8MlTKr7LZ/wDl9v8Axl5/8irFytynaz3tkqWscRQG7nKNOR2YYLAhEsjjLuC581x61D21x2UV1LojdooNSCRQy57eFc6T9FmH21tPJfLJshPLNKkss7KzyLGI1VI4wsaBckBUAPj0PpUKNR8xMp6TW3nY7S00rMeP/CJJLkWTJDACV9smUuZCNmFtAPumDtrbu9fQ1Rb/AIispPatc3ZPU3Nw6p9kFuUVB6ajVjWqvJl9l9df9Rn0RSvmu1NuhytqsZ+dBPdo4+pmmcfmq28vc53MHuSy3sKjMlvcFTcqo95oZlAE+BklWAbbbxI8W5G2nidTW5wDNnpXFw3isM8CXEUgaF11h+gx45z0xuCD0IOaxHinHGndrp5bsC4dnhiiuZIVSBSI4iUCnvPpdj9h8amzBRkyx3VBlpvdK+d/1UX59/8A6wl/qVIcK5inib/B724jbOyX0ntMDbe6z6VkiH0hn1wMmoC9D6yodVUTjM3ilQHJ/MovYmJQwzxN2dxCxyUf0PylI3VhsRVC+ELjhlu5FEs6QWarGRBK0RluJcNpLqDlY4lJPkSB41YSAMmXMwUZM1ylfO/6qL8+/wD9YS/1Kfqovz7/AP1hL/Uqr4ivv95R8XV3+8+iKV8+QXyEOzy8QRIo3kdhxCQ7KNgAUG7OUQb9WFdss88cEFtNcXOYIRc3jLO6yNNcbQQdpksulMsRgjCk1MWKRqHEtW1GUsDsJu1KwHhdys00cXaX69o6pq/VCU41HGcaN60v4NeJ44LBcXEjHTHI8kkjFjhXckljucAUR1fiK7VsGVlzpWAXfG5JD280t52lxmYRRXbxJFEx+JXSoIyYwrk7bMvrX5Z3pkkSNXv8uwUZ4jLgZ8T3Og6k+ABqJuQHGZBuprDaSd59AUrPfgosXeO4uWmuJIZ5GS2WeaRyIUJUP3sYZzk7dABipG+4Hd6CsMjrrjeNszPkamZtSkkkOFCKCOmonwq2Xy0cSvkgikmkOlI1Z3PkFGT/APVZ5ytdBr2J5MLO0k6zkEZ7WSKOQRE+KosTRjzMANSnwj8YCBYuojAuJR5kNi3Q/uphr9VhceNZRw/iBjYlsurkGQairEhtSurjdZFbvK46HzBINNloRgJmu6gVsB9Z9H0qncoc2iUJHM4YudMM+AolIGSjqNo5wNynRh3k2yFuNWg53E0AgjIivVdXCxo0jsFRFLMx6BVGST6AZr21UPhE4kqRpC26uGmlHzooShKf5yVoIz9F3oTjeCcDJnLyXdym7kaRyfbIzcGJvwLRsihB6iGS3Vh4Mh+dteawLgXHpEl1NJocyGVJSMhZG2fWBuYpBhXA3GFYbqK2rgHGVuYywBSRDpliYgtG+AcEjYgghlYbMpBGxqFdgcZlVNwtXIknSlKsl0VTPha/8P8A8/b/AO/SrnVM+Fr/AMP/AM/b/wC/SkTI+NffM/79J/vGry41wtreRkLB11MFkX3W0MVb6mVgQy+B+wnx4z98z/v0n+8au79TpV/VK5OqW0HEblLiNRlodJUrcR+ZXUQ6+K4z01Lz0r1g95x6qPF1Y5H/ALPRwq/IKKZOyaNi9vP1MLnrkfKhfo6faN8gyHHuNtdXF20kZimjsoIpk6gOLxWyjfKRlZWVvEEVBXlqYyBkMrANG67q6HoynyPl1ByDgg11xcUHYSROmpyixxyfKVBKkhQ/OXK5X5pJxsxx6thClDPUvKo1b9j/ABOGX70vv4MP+Jt61T4UeJalhsQxVJVaa6KnDezxAEoDnYyvpjB+vOxrK5fvS+/gw/4m3q5/CE2by7Pitraxg/Rad5D/ALSrV1RxUTNPTtpoLdsyra+3kLORHGiFm0juxRRjOEXyA7qr4kjxJNXPlvkm5uI1lzFYxsNUaNBHPcFSNjK8w0ox66UUYyBsc1SoI0a3uA/ut7OrfuDdw6t/sWvo2RwqliQFUZJPQAdaUICNR5nvSVqV1ncmYxzhwT2IMZbqzusLreF1gtbrRv3omjIDtscB1IOCNztVXuE7J0eJyVYLLDINiVO6nHgwIII8GUiu3i/E1md7t44mku3MidvFHJot0zHAoWVWClsO5wBnunxqPuLxpAoOgBAVRY4441ALFiAsaqPeLHp4mq72TOBzKOravOANxLPwe7Rorqye7jsYb6ITxu+kLGxfs7uNNbAAOwJCg7Kx2rgv4xG8kC3ltfRpZq6vFDbK0ZSeGJR2kWW2j23boaiFvyECEQuqklRLBBJgtjODKjEZwNhReInSyqsCBxpbsre2jJGoNjVHGGxlVOM+FenqFK4PMkerRq9JG+J7+FMB2rExrhYxrmRHRA91bxsxV+7sjtuceO4rz4xbqoRl0HWZADGGVHRH0pKiMSVVxnbJGVJGxFc1ndyRajGcZGlsqrDGpWGzAgd5VIPXIFe5X1rPcTF5zEvaNGCTJIOnvH3UXbUwyVXoPEVKQV0AbzOpDIKwN88yxcuccFi1xdPjCcOhMg+dJ20i2wb1MXZjPlVaW6tWjhV7+DxluG+MLtNKQ0zaRHgkd1BvvoHnWx/B1wZY7czs8c012VllkjHcwBiNI/oRr3QD69OlWnsV+aPyCtxrBXSZ1TUGQI0+cpOILcQJKIkiBmnRVVFUhEEGgOVGXYajlmySSa98XEY4fYxL2KxTNciV5Io2PdjQR98oXUByPdI61+8W/Df4wv8A+fDU5yIoN7w7Iz9+9f3uKs6qPGI9+kyKo+JYY9P+hOHlGwjuriG0jljnUuLi7aPUVEUGDHGdSjOuVu8PJVqb5o5cns7iGZ7pLhL7iMKzQyW0RHxmobO+thpRdAxjANa8sYHQAfUKo3wr9OGf40tf/crSqBRgTalaoukcTMeWPvy2/fk/nCpbhHG7GbgMNhJxFLRyMS9xmbT2rNp2xjPdzv0yPGq3aF9a9nq7TUNGjOrVnbTjfOfKp/PFvm33+hN/RWOm3QOJzOmv8MEYzI+8uxKk57eO6EdxEkdwkEcRZTbsSO4oJAIA3J90V42ULPEsSMI2uLqG1aTQjMsc0c6yBSwyuRjOkgnzrz4ub3SvtQuAue72wkA1Y8NYxnGa9nAvetP8Z2n82evVIa3OJKtw/UA4x/E3vh9mkMSRRjSkahEHkFGB+auilK2zqTHPhKR+2uM9O3ib/NtbKsR+rtVux9ZPnVGrW/hA4jCtwpdAywxlZvp9ucJEfMAK8x8QUjxjVVT5u5Ka3Hb257a1Yagw3KA7jOOq4+V+XzOK9DqyJzOrqJcsN+/ylasL0xlhgPG4AkjbOlwDkbjdWB3VxgqcEGtX5Q5wBCJM5eNiEjuHxqVj0iuMbB/BZB3ZPRtjj1dNhfNExK6WDAq6OMo6nqrr4qf+4wahVaUPylXT9Qazg8T6Tqo/CNwoPAbjqIY5BKuQC0LaHk0kkAOpjjkXOx0FTjVkRHKPOKogEjlrYYGuRsvbE7BZ2PvRHok/2PgjUZT4ROKKsaRHdT8dMPOOIrhM/tsxijx4qZPKt2QVz6Tq6lZM+kyHi/DJLeTs5B4albBAZT0YZ3+w7g5B3FTXKfMEkUiaWHaKNEeo4WRMk9jI3gMkmNz7jEj3WYVMcv38PEYPYrttNwGZoJj1JYliPryT3fEY8RVM4vwuW2laGZdLr+QjwKnxB/vuDWEHQdS8e9pyQTURYnHvYz6D4RxOO5iEsZODkFWGGRgcMrqd1ZTkEHoa7axbk3meSOQEZdyAJE8Z0UYGP/UIvun8Io0HcIa2KwvI5o1liYOjjUrDoQf79PCtqOHGROrVYti6hPfWc/CjxcysvDoYmkl+JuJHDKqxos641FiBk4O3XpWhzSqiszEKqgsxPQADJJ+yvnx+JpdpPce0W6SXk5kdZZ40ZYovi7dCrN1xrY+fcr1iQMieuxVSQMzl4wwNxMQcgyyEEfuzVx4bzPJwscQaSzeaKS+mnEkckJGmV1VO7qLb4Hh41TfY0/GrP+VQ/wBap/kzhiXF3b26vHKkLe23LRMHTUhKW0etTgkMXkI8Q3oazUBlO4mLpA6scrzO7m7lb2NO1EbCwk78ka95rKRgNTxge9CTs6DyyMYGKdd2rRtpbByAyspyrqd1ZG8VI6H/AJ19JugIIIBBGCDuCD1yKxznTlUWG4BPDnYkEAs1lIx3IHVrdj7y+B3G/vWXVatxzLep6bxBqXn7ymS/el9/Bh/xNvWhfCPw5heIwzpvLXsVGPw0EnbIM+bprQDxNUDiPZx2l5m5tnLwhEWOeN2Y9vC2yg56Kx6VvnMnAI721MLkqe60ci+9HIu6Op8CD+bI8aVJ/p4MdNWfCKsOZgdo6HWkuTFMhjkwMkAkEMAepV1RwPHTjxrQU5yjeya14q0kSunZG8gDPDMp2JDqjaHYbMjKCMnpnAqnMHDXil0Xmm2nJ+6EEW1wd+8koGInOCWjfAzuCM4r02dhex96BZsN8u3JdW/y4SVI+2qlL1bEZEoRrOnypGROy+FqYuy4Vf8AEpnUBQ3tEsdtAoHvSOUUBVHRV69KjeKXLTPGgeSfQiwo7lmeQgnLHUScu7MQPAFR4V7+Ix3TAe1ymNM7e1yhAPqRzqJ6+6pNSXKvLct3j2bWkTDEl86lO6R3haRuNRZgcdswGBnAB6yYvbsBgSTmzqMKBgfOSvJvLj3hkHtd1BbW2IIzazNGJZQWe4fphgHbQrDqFqL49F2NzeW0V3eXMcdqO2FxK8irKbiAgAkBc6D4dN/WtS4hPb8K4czIoSG2j7ieZ6KMnqzORuepOaxdnLQoovLYmTM9wfa7ddc0pDvqUyD3RoQAj5BI61a/lTAE02+WrSoztieiy4g0EN26KGIiTKMMqwN1bqynyBViMjBGcgggGv2RTEwmhLoFcrhvfhkX3opPpDffGHXfzA5eJIsdrc5ntmLxxqqx3EEjE+1W7bKjk+6rHp4VrPPvKTPqvLWMPKVC3MHQXMa9PqmTqjjfbG42qlatSb7GZq+nL1YOxHEqfJfMD2rk28TSW7nM9nEMvEx6y2yZ70bH3ohup6bYq8n4SrEe97Qp8mtbjI/2Kx72eJsNFc25Q7r2txBFIPR43cMrA7Hw2yCRiutbmcDa/iA9OIQf21SW1wMFZJOotUYZCZ6r5tUZk0sFlvLyRNalSVZoSpwwBGRUryzfrbT2FxIshiQ3YZo43fBZIgNkBO5qIuNUmDJd27kdNd7btj6tUu1dHDr2S3yYrmN5D3LeGG5jcvNIQkeUjc7KTrJO3dA8agpbxNWOZCsub9ek7zcOW+YoL6My25ZkVihLIyd4YyAHAJxmqj8Kd+jT8MtVJacX1vcFFBJWJWZC7YGANTAb+vlVm4TZw8L4eqM2I7eItI/mRlnb62bJx64rHW4s1wHuhdW8c122uQG7hRo4kysMODICMDLtsMkrncGtTHAzNztpXOMzl5Z++7f99X+dVt+Dn4NuF3XDbaee11yyKS7drMMkOw6K4A2A6CqvwaNI7iJ3ubQKkisx9rtjsCCdhJk1ZrHmD2Xlq1COqTXANvCztpVWeRwzs3yQi6m1dBgVT06kA5mXolZVORiVW6trZFvBZqRa+1xCE98g6YJVfSzklhrDb5NefC5dCwylXZYuIWsj6FZiFVJyTpUE04iikiKO5tewiASFTeW2NKjGrT2mAzHLn1Y142F01tqkjnieXGmGKC5idpJnISIFI3OQrNrOdu7jxqHmNurEr856jVpOJuPLXMlvfRtJblmRWKEsjJ3gASMMAdsipeoflHggsrSG3ByUXvt85zu7b77sSamK1zoz585j4i0xjY/hVFy3q06qw+sJF2UQ9E9a7+Uec5bM6GzLbnrGTuuepQnp+56H0zmpvnTlIo6gbI76bd+oBkcsIJPFRrZuzk6AHQ2MKxoV3avE5SRSjjqrdf8AuPUbGsFupH1TkXiyu0vL5x7lGG6j9r4YQynd4Btg9TpX5LfQP2eAOfMCCQRgjYg9QfUV38E41NaSdpC+k/KB3Vh5MviPzjwxV4nt7TjCl4sW98BlkPSTHr8ofSG48RjFRwH42MiVW3ddm7d/8fiZ/YXrwuHjOCMg5GQwPVWU7MpGxBqfDrLE7K5EHZKkkRyzWmiTWjp8p7UEsCN2jDD5KioDiFjJBI0cqFHXqp/SD0IPmK/LO7eJ1kjYo6nKsP77jwIOxrxHK7HiRqtNeVPB5E/bu1eJ9LDDDDAg5BB3VkYbFT1DCrvw3iMXFIRa3TBLpPvec/K+i3qfEePUbioyDsrqIhU0hcs8MYJaEndpbZerwk7vbjdfeTyauX1m8LhWxuA6Ohyrqd1dHHvKeoI/MakRo3G4MmR4fmXdT7+s/eI2EtvK0UqlJEP/ANFT4jxBq6clc2mJmLZKk6rhB/tXEa/OHWVB7w+MG4cN67C+j4pEttcsEvEGLec/hPoP6n8/Ub5BqFxBLbTFWDRSxN9oI3BB8fMHxFFY1nUOIRzS2td1PvH+Z9FkJLH8mSN19GVlYfkII/LUf+tix/E7b+Jj/q1Q+RebViGl8LAT318LdmONS+Vu7HcfgmPzGGnUq3qwYZE6yOHGoSJ/WxY/idt/Ex/1aiLHmbgsBbsbmxiLe92bRLnGcZ04zjJp8JfF3htOyhP+EXbC3g9C+zNkdAqajq8NqyGTiIi+LtxEIYwEjLQQMWCjGtmZCSzkFz6tULLAnMruvWoAmbT+vvhn4/bfxqf014y87cLZSrX1qysCCDKhBB6ggncViw41L+0/ye2/s6/TxqX9p/k9t/Z1V8UvYyj4+vsf2/M1T9U+Xvn8N/Jb/wBFSw564Z+P238an9NYoONy/tP8ntv7Ou6KOS7jS3Ii13kwgQrDArJGmJLiQFYwe6mlRv8AKbxFSS8McASdfVrY2kAzZeJ8dsBCjXE9v2Ew7hlZNEg9NWzCqXdcP5WkOWNiD9CUIPyIwFQnHJzPdzm2VWSxVbK1T4shW2adwj+KqqxDY9cjpUFacTuZWCR6GY5IAig6AFj1TGwBP2VJ7ghxiSt6ha20kGaFwz9bUBDRNw8MNwzOjkH0LkkfZVi/X1wz8ftv41P6ayWd75FZ2VAqjLHs7Y4GQMnCk9SB9teu04pcFHYBJGYiCBOyh788uVQbJ0UapD+5UHrUReCcYMivVAsF0nJmw3nGuGz2xklmtpbYOFLSFGj1jBA72V1bg1B+38u+fDP9G3/oqncRtEjeKwh0PHwuISOrFAJbuYHSxD7EIC8nXr3TUTeXl3EAX0ANnSRHbsDjqNSKRkZG2fEVKy0JyJO28V8gzYOHcD4VPGJIbWyljOcOkMLKcHB3C+Bqwk4HkBWMcl8yC0m7U4W1uHCXSgALDcEYSYAbLHKBhvBWHgNINm+ErmHOqxjcplNd5KmMxQnYIpO3aynuqPAEnGNxMMCNUsV1ZdQ4nTLxLl52Z2bhjOxJZmFuWYnqSSMk/XX57fy758M/0bf+is0tuIzO+iERRIAdK9nFojRR1Z2QnSqjJY+RNXPkrl8X0kV3MgNtAc2oaNEad/Gd1UDCZ2jQ+G582jXYH4EhVeLc4EvCcq8PIBFla4O4+Ii/q1DjiHAoJdm4dFLGxGQIFdGGQdwMgjcVIc+8dNnZu8Y1TyEQ267ZaWTuoAD1xu2PJTWNG89mKwxdm6w4VmeON+1cHMrMzqWIZy2N/dxSywIMme23LUMmb3JHBdQjUsdxBIAwDBXRxsynByCM4IrgXk/hw6WFoPqt4v6tVb4KeJKhlsAe4gFxaZOSbeUk6dzkmKTUhJ8a0QmrBvLAc7iQx5UsPxG1/iIv6tQvE+NcCQLDM9gRFkJGREwjye8AoBC5PXpVG5v5pN8WZmYWOpkggjcobrSSrySuu4gzkKg3Yg9MEiNs0vdANvbmOM7qILdVBHmMLqf6yTnzqp7gpxzKLOoVDp5Pymq8IsODXQJt4bCbHXs44GI+sAZH21KW/LVkjB0s7dHU5VlhjBB8wQuQawpbgHtZpR2MkCNJ7TCFhmRlwqqSoCyan0R6XBPe6itz5SNybOA3hBuDGDKQoXc74IG2QMA42yDgDpUkcOMiWVWixdQkvSlKnLJmXwl8Z+MKqdoAUX1nlTvHzzFbs32zr4rXLwnjdlfwx218OzmRQkc+cZxsO/8AJJ2yrd0n8g5OfODS9syAEsZJZYh+zLJh20eckZDAp1KBCMgHFFIrHc7B/lOZ1NrrZuNvvLDzVyjPZHLDtISe7Ko29Aw+SfzeRqBilZWDKSrKcqykgg+YI6VZ+WOd5rYdlKO3tyMGN9yo+iT4Y+SdvqqU4nyjBdxm44Y4bxe3JwVPkufdP0Tt5HGBVWkNun0lBrD71/T1/TvPyy5gt+IRrb8Qwko2iuhgb/S8Bnx+SfonFVjmPl6azk0SjKn3JF91x6HwPmp3+zeoyWMqSrKVYHBVgQQfIg7irLy/zXoj9lu09otTtpPvx+RQ9cDy8PAjofNQb+rnv+Z5rD7Pz3/P5lbt52RldGKspyrKcEEeRq4cPuIr5DGy4k3do0G+o7tNbDwY9ZIOj7suGyGjuYuWOyQXFs/tFo3SRdynpIPDHTOB5HBqvI5BBBIIOQQcEEdCCOhoCUODCs1RwRt27zs4pw17dwGIIPejkT3XGdmU/pHUHrVntbtOKRrBOwS9QYgmOwlHzJPXyP2+YPu4PxSK+QwXAHatvthe0bHvxk7JP5j3ZOh9Kvxzgslq4Dd5G3jkUEBsH13V1OxQ7qfy1IjTuu4MmV0DUu6n3/BnP8bbTEEFJIyVZWAPUYKsDsykHBHQg+tadyDzSoVIXY9kxCRFiSYnPuwux3KnfspD1A0HvKNVWguE4mixSkJeoMQynYTAfIc/P8j/AN81uGV7eRldNxlJYnyAw8Vbx8iCNwQCNwK9rfwzn0Pv6yVVvgnI3U+/rLLzdxxLq+uXWeBfZVNpbrJPDGdUn3zKO0ZT7o7IYz1z4GuLlbhrzzpa29xpd/jLq4tZVYxQKcLGksZKh5XwTg7BV694VceSI7GYLFJbW8jMC0MrwRapFXGtJMLjto8jV88EOOpC3vh/C4IM9jDFDqxq7NFTOM4zpAzjJrXoDMHnR8NWYWfTtMP4+jotxC0886w3pRGuJGkYL2CnGo+pPSomC7kigvZInaN1tu66MVYf4RbjZl3G2RU3zb90vv4ef+GSq9L96338G/6m3rO/+8Jis/5Q/STfFMj2m1e87RoLrKe23SB9BgXoZmGRq8quHwWcOWWea6UhordfY7Zh7raTruJV8CHlOzDw28Ku7cvWknfktbd3YAszxRsxOB1JGTUhZ2kcSBIkWNBnCooVRk5OFGw3ya1BAG1TcKwHL+pmcc78t2ltPw+SC3jid7rDMigEjspDufHfBrN+HDIlA/Fbr/g5q134TPunDf4X/wCzLWRcLWQuvZNocBmDaxHpCozOTISAoCBskkbZrP1Bwyn36TJ1Zw6H36SX4dJwhY7aSO9aynFqkVwsdnI4dsKzl9URVjrA39OtTHBOM8KiuY7ibictwYQ/ZIbKSNVZwFL4jhAJ0jG//KoH2+5/8wj/ANZQf29e6DiFzgxpe9rPPi3gjS7WbvS5VpGWKRtKxx6zkjqVPhU1tJP9MuS9mYDQZp3CuCcH4ghuorWCZZGYmRoSCzajqPxignvZ3881V+fOU4rLNxBHospNK3cUa7REbR3EaDxXOGA6qTtuSNK4JwuO1t4reIYSJAg9cDcn1JyT6mvDmHiMFvbSy3JAhVTr1DIIO2nB6ls4A8c4q4gEYM0EAjBmAgGCRkkUSIy6JFB7skbgHusPBhpZWHQ6T4UkRQFt7dpJlLhi7g9pNIRpUsMn3Vwir4d4/KNftwuiCON1KuGd40Y5aCBzqihdjuzDJbfddWPHC+HD2BEkevsmljMaTfsZbG/orDKMRuFYkeRwHYlM7ZnIbysatXlzLNybyv7a5j62cbD2qQdLiRTkQxn9hRsFnHvkbbaSNL49zfY2DJFcTCJmXKIscjd0bdI1OB4DOOnpXH8HnF4XsxGIxbPaDsp4OnZMo3OfFW3YPk533JzWYy8f9qknuorqGOW4l7NAbiOORLeLuxrpZgymRyXI9F8624CLsJ1MCpPKOJJc2c0peT+0QsTb2qdnbkq6a7mYHU+lwDiKLOMjZiPOq5bcL1W7y6gGXdI/F0QqJWH7kyRf7XlXhxJ52k7KaR5XRigDOZMNnBCkk+IxtXT2k0atB7bCiDUrRe2wAbk6gU7THXORWNmNjZxObY5ufOk4AnlwbirQdncLkvZOZCB1e3kIW4XHjpJWQZ6d8+FbNzddE8MupYWzm1leNl/emKkfpFYZCzW8yllVtOCVBDK6Om4DLkFXjbqPBq1L4Lb4djLw+Ru09mx2TN+EtpRqhY7YOFJUgdMAVf075Gk+k1dHZldB5Ey28IBgGMotvbaR5qYI2P5WLk+pNSrcPt5vazNYSXjTyO8V3bSo8iq33MdizqyGMYXQRjbHTBPXzRys1iNEodrVM+z3SK0nZISWEVyi5bSpJ0yrnGcYOwWvR8N7QgRSW85PuiKeFmP1RFhIT6ac1Dz1sSBnMrPiUuxC5Blm5dtY7q6hhuLwBxIk0tvcWZtbiYxhjGGOspINW5A64JPStrr51sCZilrKzFHYLGSTqhkJwjxt1Qh9OQMAjIPgRtHwe8Ze74fbzyfdCpWTpu8bNGx28ypP21fU4cbTVRati5AxLFSlKsl05uI8PinQxzIsiHfDDxHQg9QQdwRuD0rP+Z+RG3ZA9wvnlfaV/wApsLcqNtpCsmB90bpWk0rxlDDBkWRWGGE+cb7hbxgsO/GDpLqGGlvmyIwDxP8ARcA+Weterh9/LA4khdo3HQr+gjoR6Hat741y7DcHWcxzAaRNHgPj5rZBWRPoOGX0rMOaOTWgyzhYx+zRq3YH98TvPbH170fqnSsj9ORus51vRlfNXOpOMWfEwI7wC2usYS4TZW8g2en1MceRGaq/MXLk9m+mVe6fckXdG+o+B9Dv9fWo+8s3ibTIpUkZHQgg9CrDIZT5gkVPcv8AN8kKdhMoubY7GJ9yo+gT0x5Hbyx1qosG2bnv+ZQWD7WbHv8AmR/AOPzWjkxkFW2kibdHHqPPHj/y2qXveCQ3aNPw8EMN5bQ++nrH85fQfZ80efEuVI5ozccNczRj34T91j9MHdh+fy1VVrW5eJw8bMjqdmXYg/32INebrs3HvieHKeV9x74nq/MRV95e5gju09lvQCz4Ac7doQMKS3yZh0D9GHdbwNRjSQ8R97Rb3vg3SKc+vzJD59D+is3dq8btHIpR1OGVuoP9/wAtASm44hWNZyNwf3ktzPy5LZyDOWjY/FyAEdPBvmuPL7RUdxG/knftJW1OQoLHqdKhRn1wBvV15T5qjmT2PiGGRwFWR/zBz1BHg/UePnUJzlyjJYvnd4GPck8vovjo3r0P5QPWXbUvH2ntiDTqTj7Ti5dv9D9mX7NXZWSTr2Uq57OXHkCSrj5SM4Nbny/xP2iEOy6JASkyZzokQ6XXPiAwOD4gg+NfOtX7l3nAWkL3EhBVoWVgTjVcW6L2f1tLAUBP7Sau6Z/7TNPRW/2H9JEc4fdb3+Hf9KlVyX71vv4N/wBTb1K8XlkKSG5aH2mW4E0sUIkxHmBV0kuMagRggM2Dneo6CNXiuYjIkRlh0K0mvTntoX37NWb3VbwqLkeNmQsYfE5zPpC3PdX6h+ivZWbcqc18RmvYbaQWTRGEzu8C3GRHkon3XThmcDwO2T5VpNbZ1AcyjfCYfjOGj/1RP2CCXJ+ysl4UoJZSyprgnjDOcKGe2lRcnwyzAZ9at/NVxdXF/PI9lfdnEhgtGitw4AY4nkwzqQzqNII+SfPFV/8AUR/xTin8iT+3rPcrFgVHEx9SljOpUcSR4bdxRQxxtwzg8jIio0jTQ6nKqAWPxROSRk7nrUjw/jwiftYOF8JR41Z9cU0SsqhSXIZYgQNOrPpVd/UR/wAU4p/Ik/t6keGcsSygobW7ityQ11JNEEkeNDqEMMMbO51sF1Nnoo6eMla0ncSaPeW8ygD385p/KfMjz2IvbqNLVGBcAvkCPwZmIGM7kemPOs35s5nN5Ik5UrbRnVZQuN5n3HtEqHpGu+hT7x9NQry4xf3l7KRc8NvktYiPZ7aOAMjEdGuAXTXjYiMd0bdd9Ubc8KmkcvJbcUZmOWJs48/Z8fgbbAYwNtqlYWxhRJ3GzThBvOKwikLK4Xtp5pNFsjnPaS9Wd/Exxg63PicDoWx5cWtJcydsoW5hYJdqo2JPuTpgDuS+Oww/gNQFaZ8HPLTIWvbiPs5nXs4IT/8ArwAkqv7tj3nPiT4ZIr3/AAicttKFu7ZA9zApUxnpcQn7pC2OuRkr5N0wTkQ8AaNPrKvhF8LT695mfBeJujrIjRiVF7J1nOIriA7dnKcHDJnKN83KnIAB6+J3qyPFK0HD4Fti0yrbMrvJKFxCDhFIVXOs+BA+quJuCtk4s+KAeANmhIHhk9sM/XgfVX5+oj/inFP5En9vUF8YLjErX4lV049/WeHL1uzu7I6CdUJg7RguZTsGyQfcGqTPmq+dX74J+DW8/DImmsLcZBVWZFdpFGxkZnUHLNrIHliqVa8BncmGK1vke4xCZZ7dY0ijcgTPkSNk9nqUDb3j44rdrG0SGNIoxpSNQiAeAUYA/JVlCFVwZd0tbImGG8wTjXCWgMts2S1kwVSc5e2lJaBsnroYtGfLKDwr0W9xIY8wOiXCxTW/xkgjDwTKcASNsGil74BIzn0rTPhM4G7NDdwwvMyaoLiKMZeSCXrpHi0b6XUbb5PhWejl5/xTif8AJIv/AJFRdGD6lldlVi266xzzPOzunt3jEFzIJ4ViJMt00ltO3Zr20bjJVQSXCsDgEDpsR2c0XyXsJQ8OsrOR9Ja7NxayPHhgSUEHxrtsQAPOo2fghTGuDiEQ+c9lqX7eylYj8leFvwlWYBFu7gn5MNpIv+lJNpVB64P1UDXD0gP1I2Kz9F8hupbwgiKJzcHOMnv5jXy1u+lcerHoDWwfBzwh7Xh1tDJntNJeQHqHkYyMDjyLEfZVd5S5DcvHNeokaxHXBZo2sK/7JNJ+FlHQY7q+HXFaNU6k0DfmXUVeGu/JilKVbL4pSlIilKUiVHjnI8bhvZ9KZOpoHBMDE9SFHehc79+IjOcsH6VmPF+WJI30BGSQ5xBIQWbHXsZBhZx1OFw4HVBW+VzcR4fFPGY5o1kQ9VcAjbod+hB3BG4qt6lfmU20JZzzPnWxvZYJA8TtHIu2RsfUEHqPMGrSb204jtPptLs7CZR8VKf2wfJPr+f5NWTmbkRjlk1XCgbAkC4QeSyMQs69O7KQ3X4zwrOL7hTxhmHfRThmCspQnossbgPE3owGfAnrWRq2r+YnPemyn5r7+kca4PNaydnOmk/JPVWHmrdCPzjxxXJNMznU7Fm2BLHJ2AA3PkABU3wjmVkj9nuEFzbH8G57yesb9VI8un1VG8XihWU+zuzxEAqXGGGeqt6g7ZHXaqiByJnYDGVP6e+ZxVe+TeclCex32JLdhpV330DybzXyPVfq6USlFYqciK7ChyJaud+UGs2EkZL27nut1Kk9FY+Po3j9fWI4WVMUokXWsT291pxnPYzorgL4kxSSDHjVl5F5kUqbC779vKNCFvkE9Fz4KT0PyTj7Iy94NJZzXsJ302k7I3zl05Q/XkAH1Bq5QNQZZprA8RXTjP0nDPZKzMze3FmJZieHy5JJyT7/AJ14Dhsfj7djxxw+X+vX0RStHw9fabPhKu37mUf4LuGMI57uSNonupO5G4IaOCIdnChB6EKCfXIq8UpV00xSlKRFKUpEUpSkRSlKRFKUpEUpSkRSlKRFKUpEUpSkRSlKRFKUpEVSOKcY4lDdGNmtBG5zbFoZ/jcZJiaRZTolwNu42oZKgkFBd65uI2Ec8bRSoHRuqn68gg9QQcEEbggEbikSox/CCuO9FFq8dF1BjPj91MbflUV5/wD5Bj/Yl/lVp/a1WOauUWEqq8gDOdMNy47sp+THcFR3JvBZAMSdCA2NUL+sifGe2tMAkHM+MEdQcrsR5Gs7WWKcYmOy25TjTmaD/wDkGP8AYl/lVp/a1E8Z5htbghmiEcqjCzRXdmsgB6jPaEMp8UcMp8QapU/LLL1urL6hcLn9FQbDBx+g5/OOtVnqGHIlLdZYOVlifhkcxbL21u4zpYTwdm4+lEjsYm/calPzUqvyppJBwcHGVII+wjYj6q8KVQzAnOMTHY4Y5AxFKUqErg1o9rxNLvhzSTEia3XsJJMaiI3ZCrsnV1yqhhkHHaY3xWcVZOQ5h7SYG9y6jeBvrZSVP15GPtqypiGl/TuVfA9fY/ea5y3zAtwCjgJOqhmQNqVlPSSJ/lxN4N1B2IBBFTlfPXBeMNCVV2dVRiyOmO0hc7M0ediD0aM91x133rY+V+ZROFjlKCbTqUpns5lGxeInfAOzIe8h2Pgzba7Q4nUovW0fOWKlKVbL4pSlIilKUiKUpSIpSlIilKUiKUpSIpSlIilKUiKUpSIpSlIilKUiKUpSJ6L20SWNo5UDo4KsrDIIPgRWW838oaXXW+zEJDcyZIOdkiuW6hugSffVsrd7SzazXrubdZEZHUOjAqysAQQRggg7EEeFRZQwwZB61cYaYhHyRJuZLm0iCkhtU24I6gjGx9DXqk4Rw+P7pxAyn5tvCT+SRjpqxc4clsm4EkkY2jlVWlkjHhHMi5klQdFlUM6jZgwGqqvbcsOzadTtnwjtbtj+WSJEH+U4rI1RBwFzOc/TspwqZ9/pOHijWuwtlnGOrTNHv/kou35ajx+jc/VWi8M+DuVsEwrGPnXT6znP4vbMF/LOfqq3WPJMaLhp5z4gQsLdVPoluF1Y/bC/rmg6djztPV6J23Y4mGUrSea+SuyRpWZXjHvTBBHLGN+/KkY7OVAcaiqIwXLd7FZ5dWzRuyOMMpwR+jBHUEYII6gg1VZWU5me6hquZ6a7uBSabq3YeE0Z/wD6LXDUpwOzYyRzNhIUlTVI+wJDA6UHWRzjARAST4VFQSdpWgJYATj4iMTSgdO0f+ea7eF3rRBe01dg76gyHDRuu3aRN8mVQRt0ZThgVNeNzwqUs5BSRt3ZEJ7QAtuTC4WXGSMnTt44rwsuJGKOaFo1dZQMrJnuMucMuMEMASP056V7urdpPzVvk7GbtyvxB5rcGTHaozxSFRgFo3KFlHgGwHA8AwqWrPuQOZVZzGcaZ5GZM+8kpDOYm+cpVXZHHUIysAy5bQa6QIIyJ2lYMMiKUpXslFKUpEUpSkRSlKRFKUpEUpSkRSlKRFKUpEUpSkRSlKRFKUpEUpSkRSlKRFKUpEUpSkT8IrLOd+URENS4W3H3OT8X39yTG/s5Put+CJwe57mqV+MM7HcVFlDDBkXQOMGfNN1bPG5SRSrL1B/vuD1BGxG4q9cjcbhSRJp9OyLbNIwz2RXJiKn5CyrqRsYy8aeL1K848oRRiMp9waWOJUz3oDLKEUwtg/F6mGYW7oGShTGDRuC2E+rMUrxCQFUKCXtJEDAErFCC+jOnLHCg7aqyhWqfbfM561vRbtuDNieewvyIy0crx98ISVkXOV1AbOAckZG1U7mngw7bsIoLvs9LancT3CMzKQgi1azFoY6y2pAdIXcMSI7l6GdZ4Q0rSnt4/Z2btNQKu63Qw/eTESzI6nbOjrla2GtIOpdxNynxF8wxM75I5PkjdJJEeJFYSaZCnayOFdV1LGWSONQ7EKGZmYgkgLg6JSlSVQowJJVCjAilKV7JRSlKRFKUpEUpSkRSlKRFKUpEUpSkRSlKRFKUpEUpSkRSlKRFKUpEUpSkRSlKRFKUpEUpSkSP4/wz2mB4tWhjho3AzokRg8bY8dLqpx44xUbyTw3s4BNIE7acB3MYwqrj4qNM7hI0woHnqPVjSlInTwXluK3kklBaSWRpDrc50rJK0jJGOiLqOTjc4GScDEzSlIilKUiKUpSIpSlIilKUiKUpSIpSlIilKUiKUpSIpSlIilKUiKUpSJ//2Q=="/>
          <p:cNvSpPr>
            <a:spLocks noChangeAspect="1" noChangeArrowheads="1"/>
          </p:cNvSpPr>
          <p:nvPr/>
        </p:nvSpPr>
        <p:spPr bwMode="auto">
          <a:xfrm>
            <a:off x="179959" y="-304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1741083" y="5010912"/>
            <a:ext cx="6108192" cy="1200329"/>
          </a:xfrm>
          <a:prstGeom prst="rect">
            <a:avLst/>
          </a:prstGeom>
          <a:noFill/>
        </p:spPr>
        <p:txBody>
          <a:bodyPr wrap="square" rtlCol="0">
            <a:spAutoFit/>
          </a:bodyPr>
          <a:lstStyle/>
          <a:p>
            <a:pPr algn="ctr"/>
            <a:r>
              <a:rPr lang="en-US" dirty="0" smtClean="0"/>
              <a:t>Rehab Director: </a:t>
            </a:r>
            <a:r>
              <a:rPr lang="en-US" dirty="0" err="1" smtClean="0"/>
              <a:t>Roel</a:t>
            </a:r>
            <a:r>
              <a:rPr lang="en-US" dirty="0" smtClean="0"/>
              <a:t> Ruiz</a:t>
            </a:r>
          </a:p>
          <a:p>
            <a:pPr algn="ctr"/>
            <a:r>
              <a:rPr lang="en-US" dirty="0" smtClean="0"/>
              <a:t>Supervising PT: Veronica </a:t>
            </a:r>
            <a:r>
              <a:rPr lang="en-US" dirty="0" err="1" smtClean="0"/>
              <a:t>Pagliwagan,PT</a:t>
            </a:r>
            <a:endParaRPr lang="en-US" dirty="0" smtClean="0"/>
          </a:p>
          <a:p>
            <a:pPr algn="ctr"/>
            <a:r>
              <a:rPr lang="en-US" dirty="0" smtClean="0"/>
              <a:t>Director of Clinical Programs &amp; University Affiliations: Kai Williams, PT, DPT</a:t>
            </a:r>
            <a:endParaRPr lang="en-US" dirty="0"/>
          </a:p>
        </p:txBody>
      </p:sp>
    </p:spTree>
    <p:extLst>
      <p:ext uri="{BB962C8B-B14F-4D97-AF65-F5344CB8AC3E}">
        <p14:creationId xmlns:p14="http://schemas.microsoft.com/office/powerpoint/2010/main" val="68615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Physical Therapy</a:t>
            </a:r>
            <a:br>
              <a:rPr lang="en-US" dirty="0" smtClean="0"/>
            </a:br>
            <a:r>
              <a:rPr lang="en-US" dirty="0" smtClean="0"/>
              <a:t>Risk Factors for CVA</a:t>
            </a:r>
            <a:endParaRPr lang="en-US" dirty="0"/>
          </a:p>
        </p:txBody>
      </p:sp>
      <p:sp>
        <p:nvSpPr>
          <p:cNvPr id="3" name="Content Placeholder 2"/>
          <p:cNvSpPr>
            <a:spLocks noGrp="1"/>
          </p:cNvSpPr>
          <p:nvPr>
            <p:ph idx="1"/>
          </p:nvPr>
        </p:nvSpPr>
        <p:spPr/>
        <p:txBody>
          <a:bodyPr/>
          <a:lstStyle/>
          <a:p>
            <a:r>
              <a:rPr lang="en-US" dirty="0" smtClean="0"/>
              <a:t>What puts patient at risk for CVA???</a:t>
            </a:r>
          </a:p>
          <a:p>
            <a:r>
              <a:rPr lang="en-US" dirty="0" smtClean="0"/>
              <a:t>EXTREMELY HIGH BLOOD PRESSURE</a:t>
            </a:r>
          </a:p>
          <a:p>
            <a:r>
              <a:rPr lang="en-US" dirty="0" smtClean="0"/>
              <a:t>SMOKING</a:t>
            </a:r>
          </a:p>
          <a:p>
            <a:r>
              <a:rPr lang="en-US" dirty="0" smtClean="0"/>
              <a:t>Age</a:t>
            </a:r>
            <a:endParaRPr lang="en-US" dirty="0"/>
          </a:p>
        </p:txBody>
      </p:sp>
      <p:pic>
        <p:nvPicPr>
          <p:cNvPr id="5" name="Picture 4"/>
          <p:cNvPicPr>
            <a:picLocks noChangeAspect="1"/>
          </p:cNvPicPr>
          <p:nvPr/>
        </p:nvPicPr>
        <p:blipFill>
          <a:blip r:embed="rId3"/>
          <a:stretch>
            <a:fillRect/>
          </a:stretch>
        </p:blipFill>
        <p:spPr>
          <a:xfrm>
            <a:off x="5336497" y="2266524"/>
            <a:ext cx="4227227" cy="3345818"/>
          </a:xfrm>
          <a:prstGeom prst="rect">
            <a:avLst/>
          </a:prstGeom>
        </p:spPr>
      </p:pic>
    </p:spTree>
    <p:extLst>
      <p:ext uri="{BB962C8B-B14F-4D97-AF65-F5344CB8AC3E}">
        <p14:creationId xmlns:p14="http://schemas.microsoft.com/office/powerpoint/2010/main" val="4158126222"/>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Physical Therapy </a:t>
            </a:r>
            <a:br>
              <a:rPr lang="en-US" dirty="0" smtClean="0"/>
            </a:br>
            <a:r>
              <a:rPr lang="en-US" dirty="0" smtClean="0"/>
              <a:t>Therapeutic Interventions for CVA</a:t>
            </a:r>
            <a:endParaRPr lang="en-US" dirty="0"/>
          </a:p>
        </p:txBody>
      </p:sp>
      <p:sp>
        <p:nvSpPr>
          <p:cNvPr id="3" name="Content Placeholder 2"/>
          <p:cNvSpPr>
            <a:spLocks noGrp="1"/>
          </p:cNvSpPr>
          <p:nvPr>
            <p:ph idx="1"/>
          </p:nvPr>
        </p:nvSpPr>
        <p:spPr/>
        <p:txBody>
          <a:bodyPr/>
          <a:lstStyle/>
          <a:p>
            <a:r>
              <a:rPr lang="en-US" dirty="0" smtClean="0"/>
              <a:t>Depends of the level of the CVA patient</a:t>
            </a:r>
          </a:p>
          <a:p>
            <a:r>
              <a:rPr lang="en-US" dirty="0" smtClean="0"/>
              <a:t>Example- Joyce Williams</a:t>
            </a:r>
          </a:p>
          <a:p>
            <a:r>
              <a:rPr lang="en-US" dirty="0" smtClean="0"/>
              <a:t>Work on gate balance and standing tolerance</a:t>
            </a:r>
          </a:p>
          <a:p>
            <a:r>
              <a:rPr lang="en-US" dirty="0" smtClean="0"/>
              <a:t>Strengthening exercises</a:t>
            </a:r>
          </a:p>
          <a:p>
            <a:r>
              <a:rPr lang="en-US" dirty="0" smtClean="0"/>
              <a:t>Work on proper gate technique</a:t>
            </a:r>
          </a:p>
          <a:p>
            <a:r>
              <a:rPr lang="en-US" dirty="0" smtClean="0"/>
              <a:t>Documentation</a:t>
            </a:r>
          </a:p>
          <a:p>
            <a:endParaRPr lang="en-US" dirty="0" smtClean="0"/>
          </a:p>
        </p:txBody>
      </p:sp>
      <p:pic>
        <p:nvPicPr>
          <p:cNvPr id="4" name="Picture 3"/>
          <p:cNvPicPr>
            <a:picLocks noChangeAspect="1"/>
          </p:cNvPicPr>
          <p:nvPr/>
        </p:nvPicPr>
        <p:blipFill>
          <a:blip r:embed="rId3"/>
          <a:stretch>
            <a:fillRect/>
          </a:stretch>
        </p:blipFill>
        <p:spPr>
          <a:xfrm>
            <a:off x="6389402" y="2461665"/>
            <a:ext cx="2724618" cy="2419461"/>
          </a:xfrm>
          <a:prstGeom prst="rect">
            <a:avLst/>
          </a:prstGeom>
        </p:spPr>
      </p:pic>
    </p:spTree>
    <p:extLst>
      <p:ext uri="{BB962C8B-B14F-4D97-AF65-F5344CB8AC3E}">
        <p14:creationId xmlns:p14="http://schemas.microsoft.com/office/powerpoint/2010/main" val="175677808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EQUIPMENT IN REHAB FACILITY</a:t>
            </a:r>
            <a:br>
              <a:rPr lang="en-US" dirty="0" smtClean="0"/>
            </a:br>
            <a:endParaRPr lang="en-US" dirty="0"/>
          </a:p>
        </p:txBody>
      </p:sp>
      <p:sp>
        <p:nvSpPr>
          <p:cNvPr id="3" name="Content Placeholder 2"/>
          <p:cNvSpPr>
            <a:spLocks noGrp="1"/>
          </p:cNvSpPr>
          <p:nvPr>
            <p:ph idx="1"/>
          </p:nvPr>
        </p:nvSpPr>
        <p:spPr>
          <a:xfrm>
            <a:off x="692324" y="2160589"/>
            <a:ext cx="8596668" cy="3880773"/>
          </a:xfrm>
        </p:spPr>
        <p:txBody>
          <a:bodyPr>
            <a:normAutofit/>
          </a:bodyPr>
          <a:lstStyle/>
          <a:p>
            <a:r>
              <a:rPr lang="en-US" sz="3200" dirty="0" err="1" smtClean="0"/>
              <a:t>Pneu</a:t>
            </a:r>
            <a:r>
              <a:rPr lang="en-US" sz="3200" dirty="0" smtClean="0"/>
              <a:t> weight</a:t>
            </a:r>
            <a:endParaRPr lang="en-US" sz="3200" dirty="0"/>
          </a:p>
        </p:txBody>
      </p:sp>
      <p:pic>
        <p:nvPicPr>
          <p:cNvPr id="4" name="Picture 3"/>
          <p:cNvPicPr>
            <a:picLocks noChangeAspect="1"/>
          </p:cNvPicPr>
          <p:nvPr/>
        </p:nvPicPr>
        <p:blipFill>
          <a:blip r:embed="rId3"/>
          <a:stretch>
            <a:fillRect/>
          </a:stretch>
        </p:blipFill>
        <p:spPr>
          <a:xfrm>
            <a:off x="961244" y="2946236"/>
            <a:ext cx="2223694" cy="3325315"/>
          </a:xfrm>
          <a:prstGeom prst="rect">
            <a:avLst/>
          </a:prstGeom>
        </p:spPr>
      </p:pic>
      <p:pic>
        <p:nvPicPr>
          <p:cNvPr id="5" name="Picture 4"/>
          <p:cNvPicPr>
            <a:picLocks noChangeAspect="1"/>
          </p:cNvPicPr>
          <p:nvPr/>
        </p:nvPicPr>
        <p:blipFill>
          <a:blip r:embed="rId4"/>
          <a:stretch>
            <a:fillRect/>
          </a:stretch>
        </p:blipFill>
        <p:spPr>
          <a:xfrm>
            <a:off x="3822492" y="2160589"/>
            <a:ext cx="2085080" cy="3145929"/>
          </a:xfrm>
          <a:prstGeom prst="rect">
            <a:avLst/>
          </a:prstGeom>
        </p:spPr>
      </p:pic>
      <p:pic>
        <p:nvPicPr>
          <p:cNvPr id="6" name="Picture 5"/>
          <p:cNvPicPr>
            <a:picLocks noChangeAspect="1"/>
          </p:cNvPicPr>
          <p:nvPr/>
        </p:nvPicPr>
        <p:blipFill>
          <a:blip r:embed="rId5"/>
          <a:stretch>
            <a:fillRect/>
          </a:stretch>
        </p:blipFill>
        <p:spPr>
          <a:xfrm>
            <a:off x="6545125" y="2818151"/>
            <a:ext cx="2151973" cy="3381648"/>
          </a:xfrm>
          <a:prstGeom prst="rect">
            <a:avLst/>
          </a:prstGeom>
        </p:spPr>
      </p:pic>
    </p:spTree>
    <p:extLst>
      <p:ext uri="{BB962C8B-B14F-4D97-AF65-F5344CB8AC3E}">
        <p14:creationId xmlns:p14="http://schemas.microsoft.com/office/powerpoint/2010/main" val="157096234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EQUIPMENT IN REHAB </a:t>
            </a:r>
            <a:r>
              <a:rPr lang="en-US" dirty="0" smtClean="0"/>
              <a:t>FACILITY</a:t>
            </a:r>
            <a:endParaRPr lang="en-US" dirty="0"/>
          </a:p>
        </p:txBody>
      </p:sp>
      <p:sp>
        <p:nvSpPr>
          <p:cNvPr id="3" name="Content Placeholder 2"/>
          <p:cNvSpPr>
            <a:spLocks noGrp="1"/>
          </p:cNvSpPr>
          <p:nvPr>
            <p:ph idx="1"/>
          </p:nvPr>
        </p:nvSpPr>
        <p:spPr/>
        <p:txBody>
          <a:bodyPr>
            <a:normAutofit/>
          </a:bodyPr>
          <a:lstStyle/>
          <a:p>
            <a:r>
              <a:rPr lang="en-US" sz="3200" dirty="0" smtClean="0"/>
              <a:t>Walkers and Wheelchairs</a:t>
            </a:r>
            <a:endParaRPr lang="en-US" sz="3200" dirty="0"/>
          </a:p>
        </p:txBody>
      </p:sp>
      <p:pic>
        <p:nvPicPr>
          <p:cNvPr id="4" name="Picture 3"/>
          <p:cNvPicPr>
            <a:picLocks noChangeAspect="1"/>
          </p:cNvPicPr>
          <p:nvPr/>
        </p:nvPicPr>
        <p:blipFill>
          <a:blip r:embed="rId3"/>
          <a:stretch>
            <a:fillRect/>
          </a:stretch>
        </p:blipFill>
        <p:spPr>
          <a:xfrm>
            <a:off x="422501" y="4100975"/>
            <a:ext cx="2755089" cy="1834102"/>
          </a:xfrm>
          <a:prstGeom prst="rect">
            <a:avLst/>
          </a:prstGeom>
        </p:spPr>
      </p:pic>
      <p:pic>
        <p:nvPicPr>
          <p:cNvPr id="5" name="Picture 4"/>
          <p:cNvPicPr>
            <a:picLocks noChangeAspect="1"/>
          </p:cNvPicPr>
          <p:nvPr/>
        </p:nvPicPr>
        <p:blipFill>
          <a:blip r:embed="rId4"/>
          <a:stretch>
            <a:fillRect/>
          </a:stretch>
        </p:blipFill>
        <p:spPr>
          <a:xfrm>
            <a:off x="3306003" y="2703851"/>
            <a:ext cx="2405249" cy="1803937"/>
          </a:xfrm>
          <a:prstGeom prst="rect">
            <a:avLst/>
          </a:prstGeom>
        </p:spPr>
      </p:pic>
      <p:pic>
        <p:nvPicPr>
          <p:cNvPr id="8" name="Picture 7"/>
          <p:cNvPicPr>
            <a:picLocks noChangeAspect="1"/>
          </p:cNvPicPr>
          <p:nvPr/>
        </p:nvPicPr>
        <p:blipFill>
          <a:blip r:embed="rId5"/>
          <a:stretch>
            <a:fillRect/>
          </a:stretch>
        </p:blipFill>
        <p:spPr>
          <a:xfrm>
            <a:off x="5966084" y="3852472"/>
            <a:ext cx="2803161" cy="2220127"/>
          </a:xfrm>
          <a:prstGeom prst="rect">
            <a:avLst/>
          </a:prstGeom>
        </p:spPr>
      </p:pic>
    </p:spTree>
    <p:extLst>
      <p:ext uri="{BB962C8B-B14F-4D97-AF65-F5344CB8AC3E}">
        <p14:creationId xmlns:p14="http://schemas.microsoft.com/office/powerpoint/2010/main" val="251145621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EQUIPMENT IN REHAB FACILITY</a:t>
            </a:r>
            <a:endParaRPr lang="en-US" dirty="0"/>
          </a:p>
        </p:txBody>
      </p:sp>
      <p:sp>
        <p:nvSpPr>
          <p:cNvPr id="3" name="Content Placeholder 2"/>
          <p:cNvSpPr>
            <a:spLocks noGrp="1"/>
          </p:cNvSpPr>
          <p:nvPr>
            <p:ph idx="1"/>
          </p:nvPr>
        </p:nvSpPr>
        <p:spPr/>
        <p:txBody>
          <a:bodyPr>
            <a:normAutofit/>
          </a:bodyPr>
          <a:lstStyle/>
          <a:p>
            <a:r>
              <a:rPr lang="en-US" sz="2800" dirty="0" smtClean="0"/>
              <a:t>OMNI CYCLE</a:t>
            </a:r>
            <a:endParaRPr lang="en-US" sz="2800" dirty="0"/>
          </a:p>
        </p:txBody>
      </p:sp>
      <p:pic>
        <p:nvPicPr>
          <p:cNvPr id="4" name="Picture 3"/>
          <p:cNvPicPr>
            <a:picLocks noChangeAspect="1"/>
          </p:cNvPicPr>
          <p:nvPr/>
        </p:nvPicPr>
        <p:blipFill>
          <a:blip r:embed="rId2"/>
          <a:stretch>
            <a:fillRect/>
          </a:stretch>
        </p:blipFill>
        <p:spPr>
          <a:xfrm>
            <a:off x="4032354" y="1484026"/>
            <a:ext cx="4811842" cy="4787525"/>
          </a:xfrm>
          <a:prstGeom prst="rect">
            <a:avLst/>
          </a:prstGeom>
        </p:spPr>
      </p:pic>
    </p:spTree>
    <p:extLst>
      <p:ext uri="{BB962C8B-B14F-4D97-AF65-F5344CB8AC3E}">
        <p14:creationId xmlns:p14="http://schemas.microsoft.com/office/powerpoint/2010/main" val="3311775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EQUIPMENT IN REHAB FACILITY</a:t>
            </a:r>
          </a:p>
        </p:txBody>
      </p:sp>
      <p:sp>
        <p:nvSpPr>
          <p:cNvPr id="3" name="Content Placeholder 2"/>
          <p:cNvSpPr>
            <a:spLocks noGrp="1"/>
          </p:cNvSpPr>
          <p:nvPr>
            <p:ph idx="1"/>
          </p:nvPr>
        </p:nvSpPr>
        <p:spPr/>
        <p:txBody>
          <a:bodyPr>
            <a:normAutofit/>
          </a:bodyPr>
          <a:lstStyle/>
          <a:p>
            <a:r>
              <a:rPr lang="en-US" sz="3200" dirty="0" smtClean="0"/>
              <a:t>Parallel </a:t>
            </a:r>
            <a:r>
              <a:rPr lang="en-US" sz="3200" dirty="0"/>
              <a:t>B</a:t>
            </a:r>
            <a:r>
              <a:rPr lang="en-US" sz="3200" dirty="0" smtClean="0"/>
              <a:t>ars</a:t>
            </a:r>
            <a:endParaRPr lang="en-US" sz="3200" dirty="0"/>
          </a:p>
        </p:txBody>
      </p:sp>
      <p:pic>
        <p:nvPicPr>
          <p:cNvPr id="4" name="Picture 3"/>
          <p:cNvPicPr>
            <a:picLocks noChangeAspect="1"/>
          </p:cNvPicPr>
          <p:nvPr/>
        </p:nvPicPr>
        <p:blipFill>
          <a:blip r:embed="rId2"/>
          <a:stretch>
            <a:fillRect/>
          </a:stretch>
        </p:blipFill>
        <p:spPr>
          <a:xfrm>
            <a:off x="4975668" y="1925215"/>
            <a:ext cx="3263640" cy="4351520"/>
          </a:xfrm>
          <a:prstGeom prst="rect">
            <a:avLst/>
          </a:prstGeom>
        </p:spPr>
      </p:pic>
    </p:spTree>
    <p:extLst>
      <p:ext uri="{BB962C8B-B14F-4D97-AF65-F5344CB8AC3E}">
        <p14:creationId xmlns:p14="http://schemas.microsoft.com/office/powerpoint/2010/main" val="39706099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REIMBURSEMENTS</a:t>
            </a:r>
            <a:endParaRPr lang="en-US" dirty="0"/>
          </a:p>
        </p:txBody>
      </p:sp>
      <p:sp>
        <p:nvSpPr>
          <p:cNvPr id="3" name="Content Placeholder 2"/>
          <p:cNvSpPr>
            <a:spLocks noGrp="1"/>
          </p:cNvSpPr>
          <p:nvPr>
            <p:ph idx="1"/>
          </p:nvPr>
        </p:nvSpPr>
        <p:spPr/>
        <p:txBody>
          <a:bodyPr>
            <a:normAutofit/>
          </a:bodyPr>
          <a:lstStyle/>
          <a:p>
            <a:r>
              <a:rPr lang="en-US" sz="2800" dirty="0" smtClean="0"/>
              <a:t>MEDICARE</a:t>
            </a:r>
          </a:p>
          <a:p>
            <a:r>
              <a:rPr lang="en-US" sz="2800" dirty="0" smtClean="0"/>
              <a:t>MEDICAID</a:t>
            </a:r>
          </a:p>
          <a:p>
            <a:r>
              <a:rPr lang="en-US" sz="2800" dirty="0" smtClean="0"/>
              <a:t>3</a:t>
            </a:r>
            <a:r>
              <a:rPr lang="en-US" sz="2800" baseline="30000" dirty="0" smtClean="0"/>
              <a:t>rd</a:t>
            </a:r>
            <a:r>
              <a:rPr lang="en-US" sz="2800" dirty="0" smtClean="0"/>
              <a:t> Party insurance company </a:t>
            </a:r>
            <a:endParaRPr lang="en-US" sz="2800" dirty="0"/>
          </a:p>
        </p:txBody>
      </p:sp>
      <p:pic>
        <p:nvPicPr>
          <p:cNvPr id="4" name="Picture 3"/>
          <p:cNvPicPr>
            <a:picLocks noChangeAspect="1"/>
          </p:cNvPicPr>
          <p:nvPr/>
        </p:nvPicPr>
        <p:blipFill>
          <a:blip r:embed="rId2"/>
          <a:stretch>
            <a:fillRect/>
          </a:stretch>
        </p:blipFill>
        <p:spPr>
          <a:xfrm>
            <a:off x="677334" y="3814874"/>
            <a:ext cx="2456677" cy="2456677"/>
          </a:xfrm>
          <a:prstGeom prst="rect">
            <a:avLst/>
          </a:prstGeom>
        </p:spPr>
      </p:pic>
      <p:pic>
        <p:nvPicPr>
          <p:cNvPr id="5" name="Picture 4"/>
          <p:cNvPicPr>
            <a:picLocks noChangeAspect="1"/>
          </p:cNvPicPr>
          <p:nvPr/>
        </p:nvPicPr>
        <p:blipFill>
          <a:blip r:embed="rId3"/>
          <a:stretch>
            <a:fillRect/>
          </a:stretch>
        </p:blipFill>
        <p:spPr>
          <a:xfrm>
            <a:off x="6950909" y="3673724"/>
            <a:ext cx="2597826" cy="2597826"/>
          </a:xfrm>
          <a:prstGeom prst="rect">
            <a:avLst/>
          </a:prstGeom>
        </p:spPr>
      </p:pic>
    </p:spTree>
    <p:extLst>
      <p:ext uri="{BB962C8B-B14F-4D97-AF65-F5344CB8AC3E}">
        <p14:creationId xmlns:p14="http://schemas.microsoft.com/office/powerpoint/2010/main" val="1407495290"/>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CHALLENGES</a:t>
            </a:r>
            <a:endParaRPr lang="en-US" dirty="0"/>
          </a:p>
        </p:txBody>
      </p:sp>
      <p:sp>
        <p:nvSpPr>
          <p:cNvPr id="3" name="Content Placeholder 2"/>
          <p:cNvSpPr>
            <a:spLocks noGrp="1"/>
          </p:cNvSpPr>
          <p:nvPr>
            <p:ph idx="1"/>
          </p:nvPr>
        </p:nvSpPr>
        <p:spPr/>
        <p:txBody>
          <a:bodyPr>
            <a:normAutofit/>
          </a:bodyPr>
          <a:lstStyle/>
          <a:p>
            <a:r>
              <a:rPr lang="en-US" sz="2000" dirty="0" smtClean="0"/>
              <a:t>GETTING PATIENTS</a:t>
            </a:r>
          </a:p>
          <a:p>
            <a:r>
              <a:rPr lang="en-US" sz="2000" dirty="0" smtClean="0"/>
              <a:t>COMMUNICATING WITH PATIENTS</a:t>
            </a:r>
            <a:endParaRPr lang="en-US" sz="2000" dirty="0"/>
          </a:p>
        </p:txBody>
      </p:sp>
      <p:pic>
        <p:nvPicPr>
          <p:cNvPr id="4" name="Picture 3"/>
          <p:cNvPicPr>
            <a:picLocks noChangeAspect="1"/>
          </p:cNvPicPr>
          <p:nvPr/>
        </p:nvPicPr>
        <p:blipFill>
          <a:blip r:embed="rId2"/>
          <a:stretch>
            <a:fillRect/>
          </a:stretch>
        </p:blipFill>
        <p:spPr>
          <a:xfrm>
            <a:off x="5111646" y="2467521"/>
            <a:ext cx="3781163" cy="3258722"/>
          </a:xfrm>
          <a:prstGeom prst="rect">
            <a:avLst/>
          </a:prstGeom>
        </p:spPr>
      </p:pic>
    </p:spTree>
    <p:extLst>
      <p:ext uri="{BB962C8B-B14F-4D97-AF65-F5344CB8AC3E}">
        <p14:creationId xmlns:p14="http://schemas.microsoft.com/office/powerpoint/2010/main" val="756410379"/>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CULTURES</a:t>
            </a:r>
            <a:endParaRPr lang="en-US" dirty="0"/>
          </a:p>
        </p:txBody>
      </p:sp>
      <p:sp>
        <p:nvSpPr>
          <p:cNvPr id="3" name="Content Placeholder 2"/>
          <p:cNvSpPr>
            <a:spLocks noGrp="1"/>
          </p:cNvSpPr>
          <p:nvPr>
            <p:ph idx="1"/>
          </p:nvPr>
        </p:nvSpPr>
        <p:spPr/>
        <p:txBody>
          <a:bodyPr/>
          <a:lstStyle/>
          <a:p>
            <a:r>
              <a:rPr lang="en-US" dirty="0" smtClean="0"/>
              <a:t>Language barriers</a:t>
            </a:r>
          </a:p>
          <a:p>
            <a:r>
              <a:rPr lang="en-US" dirty="0" smtClean="0"/>
              <a:t>Communication</a:t>
            </a:r>
            <a:endParaRPr lang="en-US" dirty="0"/>
          </a:p>
        </p:txBody>
      </p:sp>
      <p:pic>
        <p:nvPicPr>
          <p:cNvPr id="4" name="Picture 3"/>
          <p:cNvPicPr>
            <a:picLocks noChangeAspect="1"/>
          </p:cNvPicPr>
          <p:nvPr/>
        </p:nvPicPr>
        <p:blipFill>
          <a:blip r:embed="rId2"/>
          <a:stretch>
            <a:fillRect/>
          </a:stretch>
        </p:blipFill>
        <p:spPr>
          <a:xfrm>
            <a:off x="3698589" y="2160589"/>
            <a:ext cx="5365694" cy="3752694"/>
          </a:xfrm>
          <a:prstGeom prst="rect">
            <a:avLst/>
          </a:prstGeom>
        </p:spPr>
      </p:pic>
    </p:spTree>
    <p:extLst>
      <p:ext uri="{BB962C8B-B14F-4D97-AF65-F5344CB8AC3E}">
        <p14:creationId xmlns:p14="http://schemas.microsoft.com/office/powerpoint/2010/main" val="218168232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LONE RANGER</a:t>
            </a:r>
            <a:endParaRPr lang="en-US" dirty="0"/>
          </a:p>
        </p:txBody>
      </p:sp>
      <p:pic>
        <p:nvPicPr>
          <p:cNvPr id="4" name="Content Placeholder 3"/>
          <p:cNvPicPr>
            <a:picLocks noGrp="1" noChangeAspect="1"/>
          </p:cNvPicPr>
          <p:nvPr>
            <p:ph idx="1"/>
          </p:nvPr>
        </p:nvPicPr>
        <p:blipFill>
          <a:blip r:embed="rId2"/>
          <a:stretch>
            <a:fillRect/>
          </a:stretch>
        </p:blipFill>
        <p:spPr>
          <a:xfrm>
            <a:off x="1978701" y="1439056"/>
            <a:ext cx="6550701" cy="5006714"/>
          </a:xfrm>
          <a:prstGeom prst="rect">
            <a:avLst/>
          </a:prstGeom>
        </p:spPr>
      </p:pic>
    </p:spTree>
    <p:extLst>
      <p:ext uri="{BB962C8B-B14F-4D97-AF65-F5344CB8AC3E}">
        <p14:creationId xmlns:p14="http://schemas.microsoft.com/office/powerpoint/2010/main" val="41577375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7200" dirty="0" smtClean="0"/>
              <a:t>BRAVE VOLUNTEER????</a:t>
            </a:r>
            <a:endParaRPr lang="en-US" sz="7200" dirty="0"/>
          </a:p>
        </p:txBody>
      </p:sp>
      <p:pic>
        <p:nvPicPr>
          <p:cNvPr id="2050" name="Picture 2" descr="https://encrypted-tbn3.gstatic.com/images?q=tbn:ANd9GcS-bnB1LT1cXzatTck7zhCgjDWdibm1DJ_NAcVDyfW2Q2FAyf_nNBB54C5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6819" y="2081719"/>
            <a:ext cx="9237698" cy="3521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4701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MOTIVATION</a:t>
            </a:r>
            <a:endParaRPr lang="en-US" dirty="0"/>
          </a:p>
        </p:txBody>
      </p:sp>
      <p:sp>
        <p:nvSpPr>
          <p:cNvPr id="3" name="Content Placeholder 2"/>
          <p:cNvSpPr>
            <a:spLocks noGrp="1"/>
          </p:cNvSpPr>
          <p:nvPr>
            <p:ph idx="1"/>
          </p:nvPr>
        </p:nvSpPr>
        <p:spPr/>
        <p:txBody>
          <a:bodyPr/>
          <a:lstStyle/>
          <a:p>
            <a:r>
              <a:rPr lang="en-US" dirty="0" smtClean="0"/>
              <a:t>I have to become a PT</a:t>
            </a:r>
          </a:p>
          <a:p>
            <a:r>
              <a:rPr lang="en-US" dirty="0" smtClean="0"/>
              <a:t>I want to be part of a team as such</a:t>
            </a:r>
          </a:p>
          <a:p>
            <a:r>
              <a:rPr lang="en-US" dirty="0" smtClean="0"/>
              <a:t>I want to be part of this well oiled machine </a:t>
            </a:r>
            <a:endParaRPr lang="en-US" dirty="0"/>
          </a:p>
        </p:txBody>
      </p:sp>
      <p:pic>
        <p:nvPicPr>
          <p:cNvPr id="5" name="Picture 4"/>
          <p:cNvPicPr>
            <a:picLocks noChangeAspect="1"/>
          </p:cNvPicPr>
          <p:nvPr/>
        </p:nvPicPr>
        <p:blipFill>
          <a:blip r:embed="rId2"/>
          <a:stretch>
            <a:fillRect/>
          </a:stretch>
        </p:blipFill>
        <p:spPr>
          <a:xfrm>
            <a:off x="2715997" y="3406417"/>
            <a:ext cx="4824056" cy="2865134"/>
          </a:xfrm>
          <a:prstGeom prst="rect">
            <a:avLst/>
          </a:prstGeom>
        </p:spPr>
      </p:pic>
    </p:spTree>
    <p:extLst>
      <p:ext uri="{BB962C8B-B14F-4D97-AF65-F5344CB8AC3E}">
        <p14:creationId xmlns:p14="http://schemas.microsoft.com/office/powerpoint/2010/main" val="55081195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Interest in special populations</a:t>
            </a:r>
            <a:endParaRPr lang="en-US" dirty="0"/>
          </a:p>
        </p:txBody>
      </p:sp>
      <p:sp>
        <p:nvSpPr>
          <p:cNvPr id="3" name="Content Placeholder 2"/>
          <p:cNvSpPr>
            <a:spLocks noGrp="1"/>
          </p:cNvSpPr>
          <p:nvPr>
            <p:ph idx="1"/>
          </p:nvPr>
        </p:nvSpPr>
        <p:spPr/>
        <p:txBody>
          <a:bodyPr/>
          <a:lstStyle/>
          <a:p>
            <a:r>
              <a:rPr lang="en-US" dirty="0" smtClean="0"/>
              <a:t>Helped me change my view on Physical therapy </a:t>
            </a:r>
          </a:p>
          <a:p>
            <a:r>
              <a:rPr lang="en-US" dirty="0" smtClean="0"/>
              <a:t>Helped me change my view of the geriatric population</a:t>
            </a:r>
          </a:p>
          <a:p>
            <a:r>
              <a:rPr lang="en-US" dirty="0" smtClean="0"/>
              <a:t>Opened my eyes to a whole new light on the field</a:t>
            </a:r>
            <a:endParaRPr lang="en-US" dirty="0"/>
          </a:p>
        </p:txBody>
      </p:sp>
      <p:pic>
        <p:nvPicPr>
          <p:cNvPr id="4" name="Picture 3"/>
          <p:cNvPicPr>
            <a:picLocks noChangeAspect="1"/>
          </p:cNvPicPr>
          <p:nvPr/>
        </p:nvPicPr>
        <p:blipFill>
          <a:blip r:embed="rId2"/>
          <a:stretch>
            <a:fillRect/>
          </a:stretch>
        </p:blipFill>
        <p:spPr>
          <a:xfrm>
            <a:off x="2593922" y="3527566"/>
            <a:ext cx="4136661" cy="2743985"/>
          </a:xfrm>
          <a:prstGeom prst="rect">
            <a:avLst/>
          </a:prstGeom>
        </p:spPr>
      </p:pic>
    </p:spTree>
    <p:extLst>
      <p:ext uri="{BB962C8B-B14F-4D97-AF65-F5344CB8AC3E}">
        <p14:creationId xmlns:p14="http://schemas.microsoft.com/office/powerpoint/2010/main" val="157238193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GOALS</a:t>
            </a:r>
            <a:endParaRPr lang="en-US" dirty="0"/>
          </a:p>
        </p:txBody>
      </p:sp>
      <p:sp>
        <p:nvSpPr>
          <p:cNvPr id="3" name="Content Placeholder 2"/>
          <p:cNvSpPr>
            <a:spLocks noGrp="1"/>
          </p:cNvSpPr>
          <p:nvPr>
            <p:ph idx="1"/>
          </p:nvPr>
        </p:nvSpPr>
        <p:spPr/>
        <p:txBody>
          <a:bodyPr/>
          <a:lstStyle/>
          <a:p>
            <a:r>
              <a:rPr lang="en-US" dirty="0" smtClean="0"/>
              <a:t>Acquire as much knowledge as possible concerning the field</a:t>
            </a:r>
          </a:p>
          <a:p>
            <a:r>
              <a:rPr lang="en-US" dirty="0" smtClean="0"/>
              <a:t>Get an interview to share my personality and knowledge and ability to </a:t>
            </a:r>
            <a:r>
              <a:rPr lang="en-US" dirty="0" err="1" smtClean="0"/>
              <a:t>succed</a:t>
            </a:r>
            <a:endParaRPr lang="en-US" dirty="0" smtClean="0"/>
          </a:p>
          <a:p>
            <a:r>
              <a:rPr lang="en-US" dirty="0" smtClean="0"/>
              <a:t>Get into PT school</a:t>
            </a:r>
          </a:p>
          <a:p>
            <a:r>
              <a:rPr lang="en-US" dirty="0" smtClean="0"/>
              <a:t>Thrive in excellence while in school</a:t>
            </a:r>
          </a:p>
          <a:p>
            <a:r>
              <a:rPr lang="en-US" dirty="0" smtClean="0"/>
              <a:t>Finish a program and excel in the field</a:t>
            </a:r>
          </a:p>
          <a:p>
            <a:pPr marL="0" indent="0">
              <a:buNone/>
            </a:pPr>
            <a:endParaRPr lang="en-US" dirty="0" smtClean="0"/>
          </a:p>
        </p:txBody>
      </p:sp>
      <p:pic>
        <p:nvPicPr>
          <p:cNvPr id="4" name="Picture 3"/>
          <p:cNvPicPr>
            <a:picLocks noChangeAspect="1"/>
          </p:cNvPicPr>
          <p:nvPr/>
        </p:nvPicPr>
        <p:blipFill>
          <a:blip r:embed="rId2"/>
          <a:stretch>
            <a:fillRect/>
          </a:stretch>
        </p:blipFill>
        <p:spPr>
          <a:xfrm>
            <a:off x="1659457" y="4100975"/>
            <a:ext cx="6465212" cy="2323476"/>
          </a:xfrm>
          <a:prstGeom prst="rect">
            <a:avLst/>
          </a:prstGeom>
        </p:spPr>
      </p:pic>
    </p:spTree>
    <p:extLst>
      <p:ext uri="{BB962C8B-B14F-4D97-AF65-F5344CB8AC3E}">
        <p14:creationId xmlns:p14="http://schemas.microsoft.com/office/powerpoint/2010/main" val="188784481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3" name="Content Placeholder 2"/>
          <p:cNvSpPr>
            <a:spLocks noGrp="1"/>
          </p:cNvSpPr>
          <p:nvPr>
            <p:ph idx="1"/>
          </p:nvPr>
        </p:nvSpPr>
        <p:spPr/>
        <p:txBody>
          <a:bodyPr/>
          <a:lstStyle/>
          <a:p>
            <a:r>
              <a:rPr lang="en-US" dirty="0" smtClean="0"/>
              <a:t>It is bigger than me!!!</a:t>
            </a:r>
          </a:p>
          <a:p>
            <a:r>
              <a:rPr lang="en-US" dirty="0" smtClean="0"/>
              <a:t>“IF AT FIRST YOU DON’T SUCCEED, TRY AND TRY AGAIN!”</a:t>
            </a:r>
          </a:p>
          <a:p>
            <a:r>
              <a:rPr lang="en-US" dirty="0" smtClean="0"/>
              <a:t>DEFINITION OF SUCCESS</a:t>
            </a:r>
          </a:p>
          <a:p>
            <a:r>
              <a:rPr lang="en-US" dirty="0" smtClean="0"/>
              <a:t>GAINED A NEW FOUND PASSION FOR THE FIELD</a:t>
            </a:r>
          </a:p>
          <a:p>
            <a:r>
              <a:rPr lang="en-US" dirty="0" smtClean="0"/>
              <a:t>REACH BACK AND LEND A HELPING HAND TO THOSE COMING UP BEHIND ME</a:t>
            </a:r>
            <a:endParaRPr lang="en-US" dirty="0"/>
          </a:p>
        </p:txBody>
      </p:sp>
      <p:pic>
        <p:nvPicPr>
          <p:cNvPr id="4" name="Picture 3"/>
          <p:cNvPicPr>
            <a:picLocks noChangeAspect="1"/>
          </p:cNvPicPr>
          <p:nvPr/>
        </p:nvPicPr>
        <p:blipFill>
          <a:blip r:embed="rId2"/>
          <a:stretch>
            <a:fillRect/>
          </a:stretch>
        </p:blipFill>
        <p:spPr>
          <a:xfrm>
            <a:off x="7423028" y="79426"/>
            <a:ext cx="3701947" cy="3701947"/>
          </a:xfrm>
          <a:prstGeom prst="rect">
            <a:avLst/>
          </a:prstGeom>
        </p:spPr>
      </p:pic>
    </p:spTree>
    <p:extLst>
      <p:ext uri="{BB962C8B-B14F-4D97-AF65-F5344CB8AC3E}">
        <p14:creationId xmlns:p14="http://schemas.microsoft.com/office/powerpoint/2010/main" val="419392772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646" y="524256"/>
            <a:ext cx="8596668" cy="783844"/>
          </a:xfrm>
        </p:spPr>
        <p:txBody>
          <a:bodyPr>
            <a:normAutofit fontScale="90000"/>
          </a:bodyPr>
          <a:lstStyle/>
          <a:p>
            <a:r>
              <a:rPr lang="en-US" sz="4900" dirty="0" smtClean="0"/>
              <a:t>Cerebral</a:t>
            </a:r>
            <a:br>
              <a:rPr lang="en-US" sz="4900" dirty="0" smtClean="0"/>
            </a:br>
            <a:r>
              <a:rPr lang="en-US" sz="4900" dirty="0" smtClean="0"/>
              <a:t>Vascular</a:t>
            </a:r>
            <a:br>
              <a:rPr lang="en-US" sz="4900" dirty="0" smtClean="0"/>
            </a:br>
            <a:r>
              <a:rPr lang="en-US" sz="4900" dirty="0" smtClean="0"/>
              <a:t>Accident</a:t>
            </a:r>
            <a:br>
              <a:rPr lang="en-US" sz="4900" dirty="0" smtClean="0"/>
            </a:br>
            <a:endParaRPr lang="en-US" dirty="0"/>
          </a:p>
        </p:txBody>
      </p:sp>
      <p:sp>
        <p:nvSpPr>
          <p:cNvPr id="4" name="Content Placeholder 3"/>
          <p:cNvSpPr>
            <a:spLocks noGrp="1"/>
          </p:cNvSpPr>
          <p:nvPr>
            <p:ph idx="1"/>
          </p:nvPr>
        </p:nvSpPr>
        <p:spPr>
          <a:xfrm>
            <a:off x="677334" y="2621280"/>
            <a:ext cx="8596668" cy="1912620"/>
          </a:xfrm>
        </p:spPr>
        <p:txBody>
          <a:bodyPr/>
          <a:lstStyle/>
          <a:p>
            <a:r>
              <a:rPr lang="en-US" dirty="0" err="1" smtClean="0"/>
              <a:t>Hypertonicity</a:t>
            </a:r>
            <a:r>
              <a:rPr lang="en-US" dirty="0" smtClean="0"/>
              <a:t>- Spastic state ex: Trieu Tran</a:t>
            </a:r>
          </a:p>
          <a:p>
            <a:r>
              <a:rPr lang="en-US" dirty="0" err="1" smtClean="0"/>
              <a:t>Hypotonicity</a:t>
            </a:r>
            <a:r>
              <a:rPr lang="en-US" dirty="0" smtClean="0"/>
              <a:t>- Flaccid state ex: </a:t>
            </a:r>
            <a:r>
              <a:rPr lang="en-US" dirty="0" err="1" smtClean="0"/>
              <a:t>Dartanier</a:t>
            </a:r>
            <a:endParaRPr lang="en-US" dirty="0" smtClean="0"/>
          </a:p>
          <a:p>
            <a:r>
              <a:rPr lang="en-US" dirty="0" smtClean="0"/>
              <a:t>Expressive Aphasia-Language barriers </a:t>
            </a:r>
          </a:p>
        </p:txBody>
      </p:sp>
      <p:pic>
        <p:nvPicPr>
          <p:cNvPr id="5" name="Picture 4"/>
          <p:cNvPicPr>
            <a:picLocks noChangeAspect="1"/>
          </p:cNvPicPr>
          <p:nvPr/>
        </p:nvPicPr>
        <p:blipFill>
          <a:blip r:embed="rId2"/>
          <a:stretch>
            <a:fillRect/>
          </a:stretch>
        </p:blipFill>
        <p:spPr>
          <a:xfrm>
            <a:off x="6605587" y="2492311"/>
            <a:ext cx="2817813" cy="2532465"/>
          </a:xfrm>
          <a:prstGeom prst="rect">
            <a:avLst/>
          </a:prstGeom>
        </p:spPr>
      </p:pic>
    </p:spTree>
    <p:extLst>
      <p:ext uri="{BB962C8B-B14F-4D97-AF65-F5344CB8AC3E}">
        <p14:creationId xmlns:p14="http://schemas.microsoft.com/office/powerpoint/2010/main" val="4353785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anim calcmode="lin" valueType="num">
                                      <p:cBhvr>
                                        <p:cTn id="2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Different Strokes for Different Folks</a:t>
            </a:r>
            <a:endParaRPr lang="en-US" dirty="0"/>
          </a:p>
        </p:txBody>
      </p:sp>
      <p:pic>
        <p:nvPicPr>
          <p:cNvPr id="3074" name="Picture 2" descr="http://wildwoodmark.files.wordpress.com/2011/12/different-strok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0668" y="1770856"/>
            <a:ext cx="6350000" cy="364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8901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14389"/>
          </a:xfrm>
        </p:spPr>
        <p:txBody>
          <a:bodyPr>
            <a:normAutofit fontScale="90000"/>
          </a:bodyPr>
          <a:lstStyle/>
          <a:p>
            <a:r>
              <a:rPr lang="en-US" dirty="0" smtClean="0"/>
              <a:t>Occupational Therapist</a:t>
            </a:r>
            <a:br>
              <a:rPr lang="en-US" dirty="0" smtClean="0"/>
            </a:br>
            <a:endParaRPr lang="en-US" dirty="0"/>
          </a:p>
        </p:txBody>
      </p:sp>
      <p:sp>
        <p:nvSpPr>
          <p:cNvPr id="3" name="Content Placeholder 2"/>
          <p:cNvSpPr>
            <a:spLocks noGrp="1"/>
          </p:cNvSpPr>
          <p:nvPr>
            <p:ph idx="1"/>
          </p:nvPr>
        </p:nvSpPr>
        <p:spPr>
          <a:xfrm>
            <a:off x="677334" y="1423989"/>
            <a:ext cx="8596668" cy="3160711"/>
          </a:xfrm>
        </p:spPr>
        <p:txBody>
          <a:bodyPr>
            <a:normAutofit/>
          </a:bodyPr>
          <a:lstStyle/>
          <a:p>
            <a:r>
              <a:rPr lang="en-US" dirty="0" smtClean="0">
                <a:solidFill>
                  <a:schemeClr val="tx1"/>
                </a:solidFill>
              </a:rPr>
              <a:t>Address deficit to increase range of motion to be within functional limits</a:t>
            </a:r>
          </a:p>
          <a:p>
            <a:r>
              <a:rPr lang="en-US" dirty="0" smtClean="0">
                <a:solidFill>
                  <a:schemeClr val="tx1"/>
                </a:solidFill>
              </a:rPr>
              <a:t>Utilize the use of compensatory strategies </a:t>
            </a:r>
          </a:p>
          <a:p>
            <a:r>
              <a:rPr lang="en-US" dirty="0" smtClean="0">
                <a:solidFill>
                  <a:schemeClr val="tx1"/>
                </a:solidFill>
              </a:rPr>
              <a:t>Teach dressing techniques</a:t>
            </a:r>
          </a:p>
          <a:p>
            <a:endParaRPr lang="en-US" dirty="0" smtClean="0"/>
          </a:p>
          <a:p>
            <a:endParaRPr lang="en-US" dirty="0"/>
          </a:p>
          <a:p>
            <a:pPr marL="0" indent="0">
              <a:buNone/>
            </a:pPr>
            <a:endParaRPr lang="en-US" dirty="0"/>
          </a:p>
          <a:p>
            <a:pPr marL="0" indent="0">
              <a:buNone/>
            </a:pPr>
            <a:endParaRPr lang="en-US" dirty="0" smtClean="0"/>
          </a:p>
        </p:txBody>
      </p:sp>
      <p:sp>
        <p:nvSpPr>
          <p:cNvPr id="6" name="TextBox 5"/>
          <p:cNvSpPr txBox="1"/>
          <p:nvPr/>
        </p:nvSpPr>
        <p:spPr>
          <a:xfrm>
            <a:off x="677334" y="3669834"/>
            <a:ext cx="8758766" cy="1631216"/>
          </a:xfrm>
          <a:prstGeom prst="rect">
            <a:avLst/>
          </a:prstGeom>
          <a:noFill/>
        </p:spPr>
        <p:txBody>
          <a:bodyPr wrap="square" rtlCol="0">
            <a:spAutoFit/>
          </a:bodyPr>
          <a:lstStyle/>
          <a:p>
            <a:r>
              <a:rPr lang="en-US" sz="2800" dirty="0" smtClean="0">
                <a:solidFill>
                  <a:srgbClr val="00B0F0"/>
                </a:solidFill>
              </a:rPr>
              <a:t>Speech Language Pathologists</a:t>
            </a:r>
          </a:p>
          <a:p>
            <a:pPr marL="457200" indent="-457200">
              <a:buFont typeface="Wingdings" panose="05000000000000000000" pitchFamily="2" charset="2"/>
              <a:buChar char="v"/>
            </a:pPr>
            <a:r>
              <a:rPr lang="en-US" dirty="0" smtClean="0"/>
              <a:t>Address Dysphagia </a:t>
            </a:r>
          </a:p>
          <a:p>
            <a:pPr marL="457200" indent="-457200">
              <a:buFont typeface="Wingdings" panose="05000000000000000000" pitchFamily="2" charset="2"/>
              <a:buChar char="v"/>
            </a:pPr>
            <a:r>
              <a:rPr lang="en-US" dirty="0" smtClean="0"/>
              <a:t>Acknowledge slurred speech to possibly be apraxia or dysarthria- motor speech disorder </a:t>
            </a:r>
          </a:p>
          <a:p>
            <a:pPr marL="457200" indent="-457200">
              <a:buFont typeface="Wingdings" panose="05000000000000000000" pitchFamily="2" charset="2"/>
              <a:buChar char="v"/>
            </a:pPr>
            <a:r>
              <a:rPr lang="en-US" dirty="0" smtClean="0"/>
              <a:t>Work on articulation</a:t>
            </a:r>
            <a:endParaRPr lang="en-US" dirty="0"/>
          </a:p>
        </p:txBody>
      </p:sp>
    </p:spTree>
    <p:extLst>
      <p:ext uri="{BB962C8B-B14F-4D97-AF65-F5344CB8AC3E}">
        <p14:creationId xmlns:p14="http://schemas.microsoft.com/office/powerpoint/2010/main" val="16012122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MS900388229[1]">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4672013" y="3795713"/>
            <a:ext cx="609600" cy="609600"/>
          </a:xfrm>
        </p:spPr>
      </p:pic>
      <p:pic>
        <p:nvPicPr>
          <p:cNvPr id="4098" name="Picture 2" descr="http://cdn.makeagif.com/media/7-27-2013/f428yU.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25675" y="1270000"/>
            <a:ext cx="5114925" cy="511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08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800" y="2656529"/>
            <a:ext cx="10275887" cy="1686266"/>
          </a:xfrm>
        </p:spPr>
        <p:txBody>
          <a:bodyPr>
            <a:normAutofit/>
          </a:bodyPr>
          <a:lstStyle/>
          <a:p>
            <a:r>
              <a:rPr lang="en-US" sz="7200" dirty="0" smtClean="0"/>
              <a:t>PHYSICAL THERAPY</a:t>
            </a:r>
            <a:endParaRPr lang="en-US" sz="7200" dirty="0"/>
          </a:p>
        </p:txBody>
      </p:sp>
      <p:pic>
        <p:nvPicPr>
          <p:cNvPr id="6" name="Content Placeholder 5"/>
          <p:cNvPicPr>
            <a:picLocks noGrp="1" noChangeAspect="1"/>
          </p:cNvPicPr>
          <p:nvPr>
            <p:ph idx="1"/>
          </p:nvPr>
        </p:nvPicPr>
        <p:blipFill>
          <a:blip r:embed="rId2"/>
          <a:stretch>
            <a:fillRect/>
          </a:stretch>
        </p:blipFill>
        <p:spPr>
          <a:xfrm>
            <a:off x="251165" y="4492625"/>
            <a:ext cx="2479335" cy="2117120"/>
          </a:xfrm>
          <a:prstGeom prst="rect">
            <a:avLst/>
          </a:prstGeom>
        </p:spPr>
      </p:pic>
      <p:pic>
        <p:nvPicPr>
          <p:cNvPr id="7" name="Picture 6"/>
          <p:cNvPicPr>
            <a:picLocks noChangeAspect="1"/>
          </p:cNvPicPr>
          <p:nvPr/>
        </p:nvPicPr>
        <p:blipFill>
          <a:blip r:embed="rId3"/>
          <a:stretch>
            <a:fillRect/>
          </a:stretch>
        </p:blipFill>
        <p:spPr>
          <a:xfrm>
            <a:off x="7632700" y="4342795"/>
            <a:ext cx="2643187" cy="2266950"/>
          </a:xfrm>
          <a:prstGeom prst="rect">
            <a:avLst/>
          </a:prstGeom>
        </p:spPr>
      </p:pic>
      <p:pic>
        <p:nvPicPr>
          <p:cNvPr id="8" name="Picture 7"/>
          <p:cNvPicPr>
            <a:picLocks noChangeAspect="1"/>
          </p:cNvPicPr>
          <p:nvPr/>
        </p:nvPicPr>
        <p:blipFill>
          <a:blip r:embed="rId4"/>
          <a:stretch>
            <a:fillRect/>
          </a:stretch>
        </p:blipFill>
        <p:spPr>
          <a:xfrm>
            <a:off x="7505700" y="263525"/>
            <a:ext cx="2630487" cy="1962150"/>
          </a:xfrm>
          <a:prstGeom prst="rect">
            <a:avLst/>
          </a:prstGeom>
        </p:spPr>
      </p:pic>
      <p:pic>
        <p:nvPicPr>
          <p:cNvPr id="9" name="Picture 8"/>
          <p:cNvPicPr>
            <a:picLocks noChangeAspect="1"/>
          </p:cNvPicPr>
          <p:nvPr/>
        </p:nvPicPr>
        <p:blipFill>
          <a:blip r:embed="rId5"/>
          <a:stretch>
            <a:fillRect/>
          </a:stretch>
        </p:blipFill>
        <p:spPr>
          <a:xfrm>
            <a:off x="251165" y="165100"/>
            <a:ext cx="2580935" cy="1943175"/>
          </a:xfrm>
          <a:prstGeom prst="rect">
            <a:avLst/>
          </a:prstGeom>
        </p:spPr>
      </p:pic>
    </p:spTree>
    <p:extLst>
      <p:ext uri="{BB962C8B-B14F-4D97-AF65-F5344CB8AC3E}">
        <p14:creationId xmlns:p14="http://schemas.microsoft.com/office/powerpoint/2010/main" val="28668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Physical Therapy</a:t>
            </a:r>
            <a:endParaRPr lang="en-US" dirty="0"/>
          </a:p>
        </p:txBody>
      </p:sp>
      <p:sp>
        <p:nvSpPr>
          <p:cNvPr id="3" name="Content Placeholder 2"/>
          <p:cNvSpPr>
            <a:spLocks noGrp="1"/>
          </p:cNvSpPr>
          <p:nvPr>
            <p:ph idx="1"/>
          </p:nvPr>
        </p:nvSpPr>
        <p:spPr/>
        <p:txBody>
          <a:bodyPr/>
          <a:lstStyle/>
          <a:p>
            <a:r>
              <a:rPr lang="en-US" dirty="0" smtClean="0"/>
              <a:t>Medical history/chart</a:t>
            </a:r>
          </a:p>
          <a:p>
            <a:r>
              <a:rPr lang="en-US" dirty="0" smtClean="0"/>
              <a:t>Do own homework by calling doctors and family</a:t>
            </a:r>
          </a:p>
          <a:p>
            <a:r>
              <a:rPr lang="en-US" dirty="0" smtClean="0"/>
              <a:t>What goals are realistic for patient</a:t>
            </a:r>
          </a:p>
          <a:p>
            <a:r>
              <a:rPr lang="en-US" dirty="0" smtClean="0"/>
              <a:t>Evaluation- test bed mobility/transfers/standing tolerance, etc.</a:t>
            </a:r>
          </a:p>
          <a:p>
            <a:r>
              <a:rPr lang="en-US" dirty="0" smtClean="0"/>
              <a:t>See if walking is even possible</a:t>
            </a:r>
          </a:p>
          <a:p>
            <a:pPr marL="0" indent="0">
              <a:buNone/>
            </a:pPr>
            <a:endParaRPr lang="en-US" dirty="0"/>
          </a:p>
        </p:txBody>
      </p:sp>
      <p:pic>
        <p:nvPicPr>
          <p:cNvPr id="4" name="Picture 3"/>
          <p:cNvPicPr>
            <a:picLocks noChangeAspect="1"/>
          </p:cNvPicPr>
          <p:nvPr/>
        </p:nvPicPr>
        <p:blipFill>
          <a:blip r:embed="rId3"/>
          <a:stretch>
            <a:fillRect/>
          </a:stretch>
        </p:blipFill>
        <p:spPr>
          <a:xfrm>
            <a:off x="7401394" y="549275"/>
            <a:ext cx="3466475" cy="2731733"/>
          </a:xfrm>
          <a:prstGeom prst="rect">
            <a:avLst/>
          </a:prstGeom>
        </p:spPr>
      </p:pic>
    </p:spTree>
    <p:extLst>
      <p:ext uri="{BB962C8B-B14F-4D97-AF65-F5344CB8AC3E}">
        <p14:creationId xmlns:p14="http://schemas.microsoft.com/office/powerpoint/2010/main" val="14787977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Physical Therapy </a:t>
            </a:r>
            <a:br>
              <a:rPr lang="en-US" dirty="0" smtClean="0"/>
            </a:br>
            <a:r>
              <a:rPr lang="en-US" dirty="0" smtClean="0"/>
              <a:t>Medical Treatment</a:t>
            </a:r>
            <a:endParaRPr lang="en-US" dirty="0"/>
          </a:p>
        </p:txBody>
      </p:sp>
      <p:sp>
        <p:nvSpPr>
          <p:cNvPr id="3" name="Content Placeholder 2"/>
          <p:cNvSpPr>
            <a:spLocks noGrp="1"/>
          </p:cNvSpPr>
          <p:nvPr>
            <p:ph idx="1"/>
          </p:nvPr>
        </p:nvSpPr>
        <p:spPr/>
        <p:txBody>
          <a:bodyPr/>
          <a:lstStyle/>
          <a:p>
            <a:r>
              <a:rPr lang="en-US" dirty="0" smtClean="0"/>
              <a:t>Paramedics will stabilize victim</a:t>
            </a:r>
          </a:p>
          <a:p>
            <a:r>
              <a:rPr lang="en-US" dirty="0" smtClean="0"/>
              <a:t>Medication to break up the clot</a:t>
            </a:r>
          </a:p>
          <a:p>
            <a:r>
              <a:rPr lang="en-US" dirty="0"/>
              <a:t>Determine weather it is a thrombotic stroke or </a:t>
            </a:r>
            <a:r>
              <a:rPr lang="en-US" dirty="0" smtClean="0"/>
              <a:t>hemorrhagic</a:t>
            </a:r>
          </a:p>
          <a:p>
            <a:r>
              <a:rPr lang="en-US" dirty="0" smtClean="0"/>
              <a:t>Know what side of the brain was affected </a:t>
            </a:r>
          </a:p>
          <a:p>
            <a:r>
              <a:rPr lang="en-US" dirty="0" smtClean="0"/>
              <a:t>When treating a patient it is very important to take their medical issues into consideration</a:t>
            </a:r>
          </a:p>
          <a:p>
            <a:r>
              <a:rPr lang="en-US" dirty="0" smtClean="0"/>
              <a:t>Know limits by continuing to have the patient communicate the way they are feeling</a:t>
            </a:r>
          </a:p>
          <a:p>
            <a:r>
              <a:rPr lang="en-US" dirty="0" smtClean="0"/>
              <a:t>Take vitals </a:t>
            </a:r>
            <a:endParaRPr lang="en-US" dirty="0"/>
          </a:p>
          <a:p>
            <a:endParaRPr lang="en-US" dirty="0"/>
          </a:p>
        </p:txBody>
      </p:sp>
      <p:pic>
        <p:nvPicPr>
          <p:cNvPr id="4" name="Picture 3"/>
          <p:cNvPicPr>
            <a:picLocks noChangeAspect="1"/>
          </p:cNvPicPr>
          <p:nvPr/>
        </p:nvPicPr>
        <p:blipFill>
          <a:blip r:embed="rId3"/>
          <a:stretch>
            <a:fillRect/>
          </a:stretch>
        </p:blipFill>
        <p:spPr>
          <a:xfrm>
            <a:off x="7728678" y="430212"/>
            <a:ext cx="3810000" cy="3000375"/>
          </a:xfrm>
          <a:prstGeom prst="rect">
            <a:avLst/>
          </a:prstGeom>
        </p:spPr>
      </p:pic>
    </p:spTree>
    <p:extLst>
      <p:ext uri="{BB962C8B-B14F-4D97-AF65-F5344CB8AC3E}">
        <p14:creationId xmlns:p14="http://schemas.microsoft.com/office/powerpoint/2010/main" val="22085026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368</TotalTime>
  <Words>604</Words>
  <Application>Microsoft Office PowerPoint</Application>
  <PresentationFormat>Widescreen</PresentationFormat>
  <Paragraphs>115</Paragraphs>
  <Slides>23</Slides>
  <Notes>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Trebuchet MS</vt:lpstr>
      <vt:lpstr>Wingdings</vt:lpstr>
      <vt:lpstr>Wingdings 3</vt:lpstr>
      <vt:lpstr>Facet</vt:lpstr>
      <vt:lpstr>       Emmanuel Fasanya University of North Texas Graduating Class of December 2013  </vt:lpstr>
      <vt:lpstr>BRAVE VOLUNTEER????</vt:lpstr>
      <vt:lpstr>Cerebral Vascular Accident </vt:lpstr>
      <vt:lpstr>Different Strokes for Different Folks</vt:lpstr>
      <vt:lpstr>Occupational Therapist </vt:lpstr>
      <vt:lpstr>PowerPoint Presentation</vt:lpstr>
      <vt:lpstr>PHYSICAL THERAPY</vt:lpstr>
      <vt:lpstr>Physical Therapy</vt:lpstr>
      <vt:lpstr>Physical Therapy  Medical Treatment</vt:lpstr>
      <vt:lpstr>Physical Therapy Risk Factors for CVA</vt:lpstr>
      <vt:lpstr>Physical Therapy  Therapeutic Interventions for CVA</vt:lpstr>
      <vt:lpstr>EQUIPMENT IN REHAB FACILITY </vt:lpstr>
      <vt:lpstr>EQUIPMENT IN REHAB FACILITY</vt:lpstr>
      <vt:lpstr>EQUIPMENT IN REHAB FACILITY</vt:lpstr>
      <vt:lpstr>EQUIPMENT IN REHAB FACILITY</vt:lpstr>
      <vt:lpstr>REIMBURSEMENTS</vt:lpstr>
      <vt:lpstr>CHALLENGES</vt:lpstr>
      <vt:lpstr>CULTURES</vt:lpstr>
      <vt:lpstr>THE LONE RANGER</vt:lpstr>
      <vt:lpstr>MOTIVATION</vt:lpstr>
      <vt:lpstr>Interest in special populations</vt:lpstr>
      <vt:lpstr>GOALS</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temp</dc:creator>
  <cp:lastModifiedBy>temp</cp:lastModifiedBy>
  <cp:revision>35</cp:revision>
  <dcterms:created xsi:type="dcterms:W3CDTF">2014-03-10T02:17:22Z</dcterms:created>
  <dcterms:modified xsi:type="dcterms:W3CDTF">2014-03-24T07:44:13Z</dcterms:modified>
</cp:coreProperties>
</file>